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82" r:id="rId4"/>
    <p:sldId id="283" r:id="rId5"/>
    <p:sldId id="284" r:id="rId6"/>
    <p:sldId id="262" r:id="rId7"/>
    <p:sldId id="256" r:id="rId8"/>
    <p:sldId id="294" r:id="rId9"/>
    <p:sldId id="285" r:id="rId10"/>
    <p:sldId id="264" r:id="rId11"/>
    <p:sldId id="281" r:id="rId12"/>
    <p:sldId id="271" r:id="rId13"/>
    <p:sldId id="267" r:id="rId14"/>
    <p:sldId id="268" r:id="rId15"/>
    <p:sldId id="272" r:id="rId16"/>
    <p:sldId id="273" r:id="rId17"/>
    <p:sldId id="286" r:id="rId18"/>
    <p:sldId id="293" r:id="rId19"/>
    <p:sldId id="274" r:id="rId20"/>
    <p:sldId id="277" r:id="rId21"/>
    <p:sldId id="269" r:id="rId22"/>
    <p:sldId id="270" r:id="rId23"/>
    <p:sldId id="295" r:id="rId24"/>
    <p:sldId id="263" r:id="rId25"/>
    <p:sldId id="275" r:id="rId26"/>
    <p:sldId id="279" r:id="rId27"/>
    <p:sldId id="291" r:id="rId28"/>
    <p:sldId id="296" r:id="rId29"/>
    <p:sldId id="290" r:id="rId30"/>
    <p:sldId id="287" r:id="rId31"/>
    <p:sldId id="288" r:id="rId32"/>
    <p:sldId id="289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606"/>
    <a:srgbClr val="FFC203"/>
    <a:srgbClr val="3B1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844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960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A3814-9EAA-4743-ADBD-F5986FF9EEAD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9726D-E698-094E-B3E0-222424B8D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726D-E698-094E-B3E0-222424B8D4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726D-E698-094E-B3E0-222424B8D4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726D-E698-094E-B3E0-222424B8D4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726D-E698-094E-B3E0-222424B8D4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726D-E698-094E-B3E0-222424B8D40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DF8A2-CA23-924B-AD54-065B18226193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46A3-F6E9-AD47-B6D8-6303E5DCB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628873"/>
            <a:ext cx="7772400" cy="1470025"/>
          </a:xfrm>
          <a:effectLst>
            <a:outerShdw blurRad="50800" dist="38100" dir="15240000">
              <a:schemeClr val="accent1">
                <a:lumMod val="75000"/>
                <a:alpha val="43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880000" algn="tl" rotWithShape="0">
                    <a:schemeClr val="bg1">
                      <a:alpha val="97000"/>
                    </a:schemeClr>
                  </a:outerShdw>
                </a:effectLst>
              </a:rPr>
              <a:t>Comprehensive</a:t>
            </a:r>
            <a:b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880000" algn="tl" rotWithShape="0">
                    <a:schemeClr val="bg1">
                      <a:alpha val="97000"/>
                    </a:schemeClr>
                  </a:outerShdw>
                </a:effectLst>
              </a:rPr>
            </a:b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880000" algn="tl" rotWithShape="0">
                    <a:schemeClr val="bg1">
                      <a:alpha val="97000"/>
                    </a:schemeClr>
                  </a:outerShdw>
                </a:effectLst>
              </a:rPr>
              <a:t>Isotopic Composition of Atmospheric Nitrate during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880000" algn="tl" rotWithShape="0">
                    <a:schemeClr val="bg1">
                      <a:alpha val="97000"/>
                    </a:schemeClr>
                  </a:outerShdw>
                </a:effectLst>
              </a:rPr>
              <a:t>CalNex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880000" algn="tl" rotWithShape="0">
                    <a:schemeClr val="bg1">
                      <a:alpha val="97000"/>
                    </a:schemeClr>
                  </a:outerShdw>
                </a:effectLst>
              </a:rPr>
              <a:t>  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880000" algn="tl" rotWithShape="0">
                  <a:schemeClr val="bg1">
                    <a:alpha val="97000"/>
                  </a:scheme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490825"/>
            <a:ext cx="6400800" cy="1752600"/>
          </a:xfrm>
          <a:effectLst>
            <a:outerShdw blurRad="50800" dist="38100" dir="2700000">
              <a:schemeClr val="accent1">
                <a:lumMod val="50000"/>
                <a:alpha val="43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3300" i="1" dirty="0" smtClean="0">
                <a:solidFill>
                  <a:schemeClr val="accent1">
                    <a:lumMod val="75000"/>
                  </a:schemeClr>
                </a:solidFill>
                <a:cs typeface="Calibri (Body)"/>
              </a:rPr>
              <a:t>Inferring Sinks and Sources of NO</a:t>
            </a:r>
            <a:r>
              <a:rPr lang="en-US" sz="3300" i="1" baseline="-25000" dirty="0" smtClean="0">
                <a:solidFill>
                  <a:schemeClr val="accent1">
                    <a:lumMod val="75000"/>
                  </a:schemeClr>
                </a:solidFill>
                <a:cs typeface="Calibri (Body)"/>
              </a:rPr>
              <a:t>X</a:t>
            </a:r>
            <a:r>
              <a:rPr lang="en-US" sz="3300" i="1" dirty="0" smtClean="0">
                <a:solidFill>
                  <a:schemeClr val="accent1">
                    <a:lumMod val="75000"/>
                  </a:schemeClr>
                </a:solidFill>
                <a:cs typeface="Calibri (Body)"/>
              </a:rPr>
              <a:t> from Nitrate Stable Isotope Ratios </a:t>
            </a:r>
            <a:endParaRPr lang="en-US" sz="3300" i="1" dirty="0">
              <a:solidFill>
                <a:schemeClr val="accent1">
                  <a:lumMod val="75000"/>
                </a:schemeClr>
              </a:solidFill>
              <a:cs typeface="Calibri (Body)"/>
            </a:endParaRPr>
          </a:p>
        </p:txBody>
      </p:sp>
      <p:pic>
        <p:nvPicPr>
          <p:cNvPr id="9" name="Picture 8" descr="O3 Molec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2" y="5537200"/>
            <a:ext cx="2368883" cy="1234843"/>
          </a:xfrm>
          <a:prstGeom prst="rect">
            <a:avLst/>
          </a:prstGeom>
        </p:spPr>
      </p:pic>
      <p:pic>
        <p:nvPicPr>
          <p:cNvPr id="10" name="Picture 9" descr="NO3 Molec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5232769"/>
            <a:ext cx="2032000" cy="1526455"/>
          </a:xfrm>
          <a:prstGeom prst="rect">
            <a:avLst/>
          </a:prstGeom>
        </p:spPr>
      </p:pic>
      <p:pic>
        <p:nvPicPr>
          <p:cNvPr id="7" name="Picture 7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52" y="65752"/>
            <a:ext cx="1054794" cy="105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3715" y="76424"/>
            <a:ext cx="1555574" cy="75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06036" y="3773064"/>
            <a:ext cx="67239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William C. Vicars, Samuel Morin, and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Joël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Savarino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sz="2400" b="1" baseline="30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fr-FR" sz="2000" i="1" dirty="0" smtClean="0">
                <a:solidFill>
                  <a:schemeClr val="tx2">
                    <a:lumMod val="50000"/>
                  </a:schemeClr>
                </a:solidFill>
              </a:rPr>
              <a:t>Laboratoire de Glaciologie et Géophysique de l’Environnement Université Joseph Fourier, CNRS, Grenoble, France</a:t>
            </a:r>
            <a:endParaRPr lang="en-US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3008313" cy="1162050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Atmospheric Nitrate Concentration </a:t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During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CalNex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" y="4364812"/>
            <a:ext cx="3264127" cy="2239188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1587500" y="5334000"/>
            <a:ext cx="1727200" cy="0"/>
          </a:xfrm>
          <a:prstGeom prst="line">
            <a:avLst/>
          </a:prstGeom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27412" y="190500"/>
            <a:ext cx="5605579" cy="6413500"/>
            <a:chOff x="3427412" y="190500"/>
            <a:chExt cx="5605579" cy="6413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7412" y="190500"/>
              <a:ext cx="5605579" cy="6413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997700" y="3644900"/>
              <a:ext cx="124460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LA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32400" y="1924567"/>
              <a:ext cx="175260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San Francisco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85100" y="4597400"/>
              <a:ext cx="1244600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San </a:t>
              </a:r>
            </a:p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Diego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3898900" y="3136901"/>
            <a:ext cx="4699000" cy="1588"/>
          </a:xfrm>
          <a:prstGeom prst="line">
            <a:avLst/>
          </a:prstGeom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4-Point Star 22"/>
          <p:cNvSpPr/>
          <p:nvPr/>
        </p:nvSpPr>
        <p:spPr>
          <a:xfrm>
            <a:off x="6858000" y="3747532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4-Point Star 23"/>
          <p:cNvSpPr/>
          <p:nvPr/>
        </p:nvSpPr>
        <p:spPr>
          <a:xfrm>
            <a:off x="5105400" y="2000767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Point Star 26"/>
          <p:cNvSpPr/>
          <p:nvPr/>
        </p:nvSpPr>
        <p:spPr>
          <a:xfrm>
            <a:off x="7620000" y="4700032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50218" y="1669095"/>
          <a:ext cx="2910495" cy="199485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2099"/>
                <a:gridCol w="582099"/>
                <a:gridCol w="582099"/>
                <a:gridCol w="582099"/>
                <a:gridCol w="582099"/>
              </a:tblGrid>
              <a:tr h="6748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Ave.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Max.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Min.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Std. Dev.</a:t>
                      </a:r>
                      <a:endParaRPr lang="en-US" sz="1500" dirty="0"/>
                    </a:p>
                  </a:txBody>
                  <a:tcPr anchor="ctr"/>
                </a:tc>
              </a:tr>
              <a:tr h="645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0253F"/>
                          </a:solidFill>
                        </a:rPr>
                        <a:t>LA</a:t>
                      </a:r>
                      <a:endParaRPr lang="en-US" sz="1800" dirty="0">
                        <a:solidFill>
                          <a:srgbClr val="1025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2348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</a:rPr>
                        <a:t>5475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</a:rPr>
                        <a:t>409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1382</a:t>
                      </a:r>
                    </a:p>
                  </a:txBody>
                  <a:tcPr marL="0" marR="0" marT="0" marB="0" anchor="ctr"/>
                </a:tc>
              </a:tr>
              <a:tr h="6748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0253F"/>
                          </a:solidFill>
                        </a:rPr>
                        <a:t>SF</a:t>
                      </a:r>
                      <a:endParaRPr lang="en-US" dirty="0">
                        <a:solidFill>
                          <a:srgbClr val="1025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</a:rPr>
                        <a:t>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</a:rPr>
                        <a:t>857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</a:rPr>
                        <a:t>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191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00" y="1468438"/>
            <a:ext cx="9022060" cy="4860000"/>
            <a:chOff x="63500" y="1468438"/>
            <a:chExt cx="9022060" cy="4860000"/>
          </a:xfrm>
        </p:grpSpPr>
        <p:pic>
          <p:nvPicPr>
            <p:cNvPr id="9" name="Picture 8" descr="1.tiff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00" y="1468438"/>
              <a:ext cx="4860000" cy="4860000"/>
            </a:xfrm>
            <a:prstGeom prst="rect">
              <a:avLst/>
            </a:prstGeom>
            <a:ln w="63500">
              <a:noFill/>
            </a:ln>
          </p:spPr>
        </p:pic>
        <p:pic>
          <p:nvPicPr>
            <p:cNvPr id="12" name="Picture 11" descr="2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5560" y="1468438"/>
              <a:ext cx="4860000" cy="4860000"/>
            </a:xfrm>
            <a:prstGeom prst="rect">
              <a:avLst/>
            </a:prstGeom>
            <a:ln w="63500">
              <a:noFill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Air Mass Origins during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CalNex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243178">
            <a:off x="1406610" y="4076358"/>
            <a:ext cx="2153294" cy="1110168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gradFill>
            <a:gsLst>
              <a:gs pos="38000">
                <a:schemeClr val="accent1">
                  <a:lumMod val="75000"/>
                </a:schemeClr>
              </a:gs>
              <a:gs pos="9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5243178">
            <a:off x="5362305" y="4139856"/>
            <a:ext cx="2153294" cy="1110168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gradFill>
            <a:gsLst>
              <a:gs pos="38000">
                <a:schemeClr val="accent1">
                  <a:lumMod val="75000"/>
                </a:schemeClr>
              </a:gs>
              <a:gs pos="9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7050" y="1179730"/>
            <a:ext cx="8113125" cy="5532219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97250" y="1243230"/>
            <a:ext cx="546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0253F"/>
                </a:solidFill>
                <a:cs typeface=""/>
              </a:rPr>
              <a:t>O</a:t>
            </a:r>
            <a:r>
              <a:rPr lang="en-US" baseline="-25000" dirty="0" smtClean="0">
                <a:solidFill>
                  <a:srgbClr val="10253F"/>
                </a:solidFill>
                <a:cs typeface=""/>
              </a:rPr>
              <a:t>3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673600" y="1243230"/>
            <a:ext cx="546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0253F"/>
                </a:solidFill>
                <a:cs typeface=""/>
              </a:rPr>
              <a:t>NO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007100" y="1243230"/>
            <a:ext cx="749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0253F"/>
                </a:solidFill>
                <a:cs typeface=""/>
              </a:rPr>
              <a:t>NO</a:t>
            </a:r>
            <a:r>
              <a:rPr lang="en-US" baseline="-25000" dirty="0" smtClean="0">
                <a:solidFill>
                  <a:srgbClr val="10253F"/>
                </a:solidFill>
                <a:cs typeface=""/>
              </a:rPr>
              <a:t>2</a:t>
            </a:r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530432" y="3860631"/>
            <a:ext cx="4496138" cy="158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NO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during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CalNex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3008313" cy="1162050"/>
          </a:xfrm>
        </p:spPr>
        <p:txBody>
          <a:bodyPr anchor="t"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Particle Size Distribution of Nitrate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991" y="285750"/>
            <a:ext cx="5551209" cy="631825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500" y="4336657"/>
            <a:ext cx="3327398" cy="2267342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1549400" y="5283200"/>
            <a:ext cx="1727200" cy="0"/>
          </a:xfrm>
          <a:prstGeom prst="line">
            <a:avLst/>
          </a:prstGeom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4-Point Star 23"/>
          <p:cNvSpPr/>
          <p:nvPr/>
        </p:nvSpPr>
        <p:spPr>
          <a:xfrm>
            <a:off x="6832600" y="3785632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59600" y="36703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4-Point Star 25"/>
          <p:cNvSpPr/>
          <p:nvPr/>
        </p:nvSpPr>
        <p:spPr>
          <a:xfrm>
            <a:off x="5130800" y="2076967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257800" y="19118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San Francisco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4-Point Star 29"/>
          <p:cNvSpPr/>
          <p:nvPr/>
        </p:nvSpPr>
        <p:spPr>
          <a:xfrm>
            <a:off x="7620000" y="4700032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47000" y="4622800"/>
            <a:ext cx="12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San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Diego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898900" y="3136901"/>
            <a:ext cx="4699000" cy="1588"/>
          </a:xfrm>
          <a:prstGeom prst="line">
            <a:avLst/>
          </a:prstGeom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75618" y="1228573"/>
          <a:ext cx="2910495" cy="28481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00682"/>
                <a:gridCol w="563516"/>
                <a:gridCol w="582099"/>
                <a:gridCol w="582099"/>
                <a:gridCol w="582099"/>
              </a:tblGrid>
              <a:tr h="5746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Ave.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Max.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Min.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Std. Dev.</a:t>
                      </a:r>
                      <a:endParaRPr lang="en-US" sz="1500" dirty="0"/>
                    </a:p>
                  </a:txBody>
                  <a:tcPr anchor="ctr"/>
                </a:tc>
              </a:tr>
              <a:tr h="5494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0253F"/>
                          </a:solidFill>
                        </a:rPr>
                        <a:t>LA-C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1861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5101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</a:rPr>
                        <a:t>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1153</a:t>
                      </a:r>
                    </a:p>
                  </a:txBody>
                  <a:tcPr marL="0" marR="0" marT="0" marB="0" anchor="ctr"/>
                </a:tc>
              </a:tr>
              <a:tr h="5746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0253F"/>
                          </a:solidFill>
                        </a:rPr>
                        <a:t>LA-F</a:t>
                      </a:r>
                      <a:endParaRPr lang="en-US" dirty="0">
                        <a:solidFill>
                          <a:srgbClr val="1025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</a:rPr>
                        <a:t>487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2808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512</a:t>
                      </a:r>
                    </a:p>
                  </a:txBody>
                  <a:tcPr marL="0" marR="0" marT="0" marB="0" anchor="ctr"/>
                </a:tc>
              </a:tr>
              <a:tr h="5746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0253F"/>
                          </a:solidFill>
                        </a:rPr>
                        <a:t>SF-C</a:t>
                      </a:r>
                      <a:endParaRPr lang="en-US" dirty="0">
                        <a:solidFill>
                          <a:srgbClr val="1025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</a:rPr>
                        <a:t>392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0" marR="0" marT="0" marB="0" anchor="ctr"/>
                </a:tc>
              </a:tr>
              <a:tr h="5746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0253F"/>
                          </a:solidFill>
                        </a:rPr>
                        <a:t>SF-F</a:t>
                      </a:r>
                      <a:endParaRPr lang="en-US" dirty="0">
                        <a:solidFill>
                          <a:srgbClr val="1025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138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4293" y="4419600"/>
            <a:ext cx="3317504" cy="226060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797" y="127000"/>
            <a:ext cx="5585170" cy="655320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3008313" cy="1162050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Oxygen Isotope Anomaly (Δ</a:t>
            </a:r>
            <a:r>
              <a:rPr lang="en-US" sz="2400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O) of Atmospheric Nitrate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1536700" y="5397500"/>
            <a:ext cx="1727200" cy="0"/>
          </a:xfrm>
          <a:prstGeom prst="line">
            <a:avLst/>
          </a:prstGeom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4-Point Star 10"/>
          <p:cNvSpPr/>
          <p:nvPr/>
        </p:nvSpPr>
        <p:spPr>
          <a:xfrm>
            <a:off x="6898307" y="3779282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25307" y="366395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4-Point Star 14"/>
          <p:cNvSpPr/>
          <p:nvPr/>
        </p:nvSpPr>
        <p:spPr>
          <a:xfrm>
            <a:off x="5094907" y="2007117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34607" y="193091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San Francisco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660307" y="4757182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87307" y="4679950"/>
            <a:ext cx="12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San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Diego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898900" y="3136901"/>
            <a:ext cx="4699000" cy="1588"/>
          </a:xfrm>
          <a:prstGeom prst="line">
            <a:avLst/>
          </a:prstGeom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nector 25"/>
          <p:cNvSpPr/>
          <p:nvPr/>
        </p:nvSpPr>
        <p:spPr>
          <a:xfrm rot="1483063">
            <a:off x="5892021" y="3851743"/>
            <a:ext cx="1633886" cy="734362"/>
          </a:xfrm>
          <a:prstGeom prst="flowChartConnector">
            <a:avLst/>
          </a:prstGeom>
          <a:noFill/>
          <a:ln w="508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819" y="1066283"/>
            <a:ext cx="5512048" cy="325798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50218" y="1669095"/>
          <a:ext cx="2910495" cy="199485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2099"/>
                <a:gridCol w="582099"/>
                <a:gridCol w="582099"/>
                <a:gridCol w="582099"/>
                <a:gridCol w="582099"/>
              </a:tblGrid>
              <a:tr h="6748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Ave.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Max.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Min.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Std. Dev.</a:t>
                      </a:r>
                      <a:endParaRPr lang="en-US" sz="1500" dirty="0"/>
                    </a:p>
                  </a:txBody>
                  <a:tcPr anchor="ctr"/>
                </a:tc>
              </a:tr>
              <a:tr h="645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0253F"/>
                          </a:solidFill>
                        </a:rPr>
                        <a:t>LA</a:t>
                      </a:r>
                      <a:endParaRPr lang="en-US" sz="1800" dirty="0">
                        <a:solidFill>
                          <a:srgbClr val="1025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  <a:cs typeface="Calibri"/>
                        </a:rPr>
                        <a:t>25.3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  <a:cs typeface="Calibri"/>
                        </a:rPr>
                        <a:t>29.2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  <a:cs typeface="Calibri"/>
                        </a:rPr>
                        <a:t>21.9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  <a:cs typeface="Calibri"/>
                        </a:rPr>
                        <a:t>1.6</a:t>
                      </a:r>
                    </a:p>
                  </a:txBody>
                  <a:tcPr marL="0" marR="0" marT="0" marB="0" anchor="ctr"/>
                </a:tc>
              </a:tr>
              <a:tr h="6748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0253F"/>
                          </a:solidFill>
                        </a:rPr>
                        <a:t>SF</a:t>
                      </a:r>
                      <a:endParaRPr lang="en-US" dirty="0">
                        <a:solidFill>
                          <a:srgbClr val="1025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  <a:cs typeface="Calibri"/>
                        </a:rPr>
                        <a:t>21.8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  <a:cs typeface="Calibri"/>
                        </a:rPr>
                        <a:t>23.0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  <a:cs typeface="Calibri"/>
                        </a:rPr>
                        <a:t>20.5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  <a:cs typeface="Calibri"/>
                        </a:rPr>
                        <a:t>1.2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700" y="147638"/>
            <a:ext cx="7823200" cy="8302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 (NO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- Diurnal Variations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7865" y="977900"/>
            <a:ext cx="8576735" cy="5848349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647700" y="147638"/>
            <a:ext cx="7823200" cy="8302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 (NO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- Diurnal Variations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6700" y="952500"/>
            <a:ext cx="8610600" cy="586740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3050"/>
            <a:ext cx="8331200" cy="116205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0" dirty="0" smtClean="0">
                <a:solidFill>
                  <a:schemeClr val="tx2">
                    <a:lumMod val="50000"/>
                  </a:schemeClr>
                </a:solidFill>
              </a:rPr>
              <a:t>Lifetime Effect of Atmospheric Nitrate</a:t>
            </a:r>
            <a:endParaRPr lang="en-US" sz="40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5100" y="1763410"/>
            <a:ext cx="4060294" cy="4532030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sz="2811" dirty="0" smtClean="0">
                <a:solidFill>
                  <a:schemeClr val="accent1">
                    <a:lumMod val="75000"/>
                  </a:schemeClr>
                </a:solidFill>
              </a:rPr>
              <a:t>Typical atmospheric residence time (</a:t>
            </a:r>
            <a:r>
              <a:rPr lang="en-US" sz="2811" dirty="0" err="1" smtClean="0">
                <a:solidFill>
                  <a:schemeClr val="accent1">
                    <a:lumMod val="75000"/>
                  </a:schemeClr>
                </a:solidFill>
              </a:rPr>
              <a:t>τ</a:t>
            </a:r>
            <a:r>
              <a:rPr lang="en-US" sz="2811" dirty="0" smtClean="0">
                <a:solidFill>
                  <a:schemeClr val="accent1">
                    <a:lumMod val="75000"/>
                  </a:schemeClr>
                </a:solidFill>
              </a:rPr>
              <a:t>) of 1 day</a:t>
            </a:r>
          </a:p>
          <a:p>
            <a:endParaRPr lang="en-US" sz="2595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-457200">
              <a:buFont typeface="Wingdings" charset="2"/>
              <a:buChar char="ü"/>
            </a:pPr>
            <a:r>
              <a:rPr lang="en-US" sz="2824" dirty="0" smtClean="0">
                <a:solidFill>
                  <a:schemeClr val="accent1">
                    <a:lumMod val="75000"/>
                  </a:schemeClr>
                </a:solidFill>
              </a:rPr>
              <a:t>Function of NO</a:t>
            </a:r>
            <a:r>
              <a:rPr lang="en-US" sz="2824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824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824" dirty="0" smtClean="0">
                <a:solidFill>
                  <a:schemeClr val="accent1">
                    <a:lumMod val="75000"/>
                  </a:schemeClr>
                </a:solidFill>
              </a:rPr>
              <a:t> particle size distribution (i.e., deposition velocity)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811" dirty="0" err="1" smtClean="0">
                <a:solidFill>
                  <a:schemeClr val="accent1">
                    <a:lumMod val="75000"/>
                  </a:schemeClr>
                </a:solidFill>
              </a:rPr>
              <a:t>CalNex</a:t>
            </a:r>
            <a:r>
              <a:rPr lang="en-US" sz="2811" dirty="0" smtClean="0">
                <a:solidFill>
                  <a:schemeClr val="accent1">
                    <a:lumMod val="75000"/>
                  </a:schemeClr>
                </a:solidFill>
              </a:rPr>
              <a:t> May 15-28 samples were collected from approx. 9am - 7pm (“day”) and 7pm - 9am (“night”)</a:t>
            </a:r>
          </a:p>
          <a:p>
            <a:endParaRPr lang="en-US" sz="2595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-457200">
              <a:buFont typeface="Wingdings" charset="2"/>
              <a:buChar char="ü"/>
            </a:pPr>
            <a:r>
              <a:rPr lang="en-US" sz="2824" dirty="0" smtClean="0">
                <a:solidFill>
                  <a:schemeClr val="accent1">
                    <a:lumMod val="75000"/>
                  </a:schemeClr>
                </a:solidFill>
              </a:rPr>
              <a:t> Mixing of “daytime” and “nighttime” Δ</a:t>
            </a:r>
            <a:r>
              <a:rPr lang="en-US" sz="2824" baseline="30000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en-US" sz="2824" dirty="0" smtClean="0">
                <a:solidFill>
                  <a:schemeClr val="accent1">
                    <a:lumMod val="75000"/>
                  </a:schemeClr>
                </a:solidFill>
              </a:rPr>
              <a:t>O signal	</a:t>
            </a:r>
          </a:p>
          <a:p>
            <a:endParaRPr lang="en-US" sz="2588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594" y="1763410"/>
            <a:ext cx="4639206" cy="4532030"/>
          </a:xfrm>
          <a:prstGeom prst="rect">
            <a:avLst/>
          </a:prstGeom>
        </p:spPr>
      </p:pic>
      <p:sp>
        <p:nvSpPr>
          <p:cNvPr id="6" name="Process 5"/>
          <p:cNvSpPr/>
          <p:nvPr/>
        </p:nvSpPr>
        <p:spPr>
          <a:xfrm>
            <a:off x="6160400" y="2921000"/>
            <a:ext cx="342000" cy="2836277"/>
          </a:xfrm>
          <a:prstGeom prst="flowChartProcess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33900" y="6295440"/>
            <a:ext cx="420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0253F"/>
                </a:solidFill>
              </a:rPr>
              <a:t>Morin et al., 2010, </a:t>
            </a:r>
            <a:r>
              <a:rPr lang="en-US" sz="1600" i="1" dirty="0" smtClean="0">
                <a:solidFill>
                  <a:srgbClr val="10253F"/>
                </a:solidFill>
              </a:rPr>
              <a:t>EGU Annual Meeting</a:t>
            </a:r>
            <a:endParaRPr lang="en-US" sz="1600" i="1" dirty="0">
              <a:solidFill>
                <a:srgbClr val="10253F"/>
              </a:solidFill>
            </a:endParaRPr>
          </a:p>
        </p:txBody>
      </p:sp>
      <p:sp>
        <p:nvSpPr>
          <p:cNvPr id="14" name="Process 13"/>
          <p:cNvSpPr/>
          <p:nvPr/>
        </p:nvSpPr>
        <p:spPr>
          <a:xfrm>
            <a:off x="6502400" y="2921000"/>
            <a:ext cx="527050" cy="2836277"/>
          </a:xfrm>
          <a:prstGeom prst="flowChartProcess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E1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E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647700" y="147638"/>
            <a:ext cx="7823200" cy="8302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 (NO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- Diurnal Variations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6700" y="952500"/>
            <a:ext cx="8610600" cy="586740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grpSp>
        <p:nvGrpSpPr>
          <p:cNvPr id="2" name="Group 12"/>
          <p:cNvGrpSpPr/>
          <p:nvPr/>
        </p:nvGrpSpPr>
        <p:grpSpPr>
          <a:xfrm>
            <a:off x="2380700" y="1143000"/>
            <a:ext cx="3671400" cy="3581399"/>
            <a:chOff x="2380700" y="1143000"/>
            <a:chExt cx="3671400" cy="3581399"/>
          </a:xfrm>
        </p:grpSpPr>
        <p:cxnSp>
          <p:nvCxnSpPr>
            <p:cNvPr id="6" name="Straight Arrow Connector 5"/>
            <p:cNvCxnSpPr/>
            <p:nvPr/>
          </p:nvCxnSpPr>
          <p:spPr>
            <a:xfrm rot="10800000">
              <a:off x="2830700" y="2603499"/>
              <a:ext cx="2736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>
              <a:off x="3866600" y="2603499"/>
              <a:ext cx="2736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4793700" y="2260600"/>
              <a:ext cx="2736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>
              <a:off x="5504900" y="4724399"/>
              <a:ext cx="2736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5778500" y="2425700"/>
              <a:ext cx="2736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2380700" y="1143000"/>
              <a:ext cx="2736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6700" y="965200"/>
            <a:ext cx="8610600" cy="586740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4500" y="-47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 (NO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- Diurnal Variations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931862"/>
          </a:xfrm>
        </p:spPr>
        <p:txBody>
          <a:bodyPr anchor="t"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Stable Isotope Basics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68438"/>
            <a:ext cx="8229600" cy="38669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Oxygen: 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17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18</a:t>
            </a:r>
            <a:r>
              <a:rPr lang="en-US" dirty="0" smtClean="0">
                <a:solidFill>
                  <a:srgbClr val="376092"/>
                </a:solidFill>
              </a:rPr>
              <a:t>O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Nitrogen: </a:t>
            </a:r>
            <a:r>
              <a:rPr lang="en-US" baseline="30000" dirty="0" smtClean="0">
                <a:solidFill>
                  <a:srgbClr val="376092"/>
                </a:solidFill>
              </a:rPr>
              <a:t>14</a:t>
            </a:r>
            <a:r>
              <a:rPr lang="en-US" dirty="0" smtClean="0">
                <a:solidFill>
                  <a:srgbClr val="376092"/>
                </a:solidFill>
              </a:rPr>
              <a:t>N, </a:t>
            </a:r>
            <a:r>
              <a:rPr lang="en-US" baseline="30000" dirty="0" smtClean="0">
                <a:solidFill>
                  <a:srgbClr val="376092"/>
                </a:solidFill>
              </a:rPr>
              <a:t>15</a:t>
            </a:r>
            <a:r>
              <a:rPr lang="en-US" dirty="0" smtClean="0">
                <a:solidFill>
                  <a:srgbClr val="376092"/>
                </a:solidFill>
              </a:rPr>
              <a:t>N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Atmospheric nitrate (HNO</a:t>
            </a:r>
            <a:r>
              <a:rPr lang="en-US" baseline="-25000" dirty="0" smtClean="0">
                <a:solidFill>
                  <a:srgbClr val="376092"/>
                </a:solidFill>
              </a:rPr>
              <a:t>3 </a:t>
            </a:r>
            <a:r>
              <a:rPr lang="en-US" dirty="0" smtClean="0">
                <a:solidFill>
                  <a:srgbClr val="376092"/>
                </a:solidFill>
              </a:rPr>
              <a:t>/ NO</a:t>
            </a:r>
            <a:r>
              <a:rPr lang="en-US" baseline="-25000" dirty="0" smtClean="0">
                <a:solidFill>
                  <a:srgbClr val="376092"/>
                </a:solidFill>
              </a:rPr>
              <a:t>3</a:t>
            </a:r>
            <a:r>
              <a:rPr lang="en-US" baseline="30000" dirty="0" smtClean="0">
                <a:solidFill>
                  <a:srgbClr val="376092"/>
                </a:solidFill>
              </a:rPr>
              <a:t>-</a:t>
            </a:r>
            <a:r>
              <a:rPr lang="en-US" dirty="0" smtClean="0">
                <a:solidFill>
                  <a:srgbClr val="376092"/>
                </a:solidFill>
              </a:rPr>
              <a:t>) isotope ratios (</a:t>
            </a:r>
            <a:r>
              <a:rPr lang="en-US" baseline="30000" dirty="0" smtClean="0">
                <a:solidFill>
                  <a:srgbClr val="376092"/>
                </a:solidFill>
              </a:rPr>
              <a:t>17</a:t>
            </a:r>
            <a:r>
              <a:rPr lang="en-US" dirty="0" smtClean="0">
                <a:solidFill>
                  <a:srgbClr val="376092"/>
                </a:solidFill>
              </a:rPr>
              <a:t>O/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18</a:t>
            </a:r>
            <a:r>
              <a:rPr lang="en-US" dirty="0" smtClean="0">
                <a:solidFill>
                  <a:srgbClr val="376092"/>
                </a:solidFill>
              </a:rPr>
              <a:t>O/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and</a:t>
            </a:r>
            <a:r>
              <a:rPr lang="en-US" baseline="30000" dirty="0" smtClean="0">
                <a:solidFill>
                  <a:srgbClr val="376092"/>
                </a:solidFill>
              </a:rPr>
              <a:t> 15</a:t>
            </a:r>
            <a:r>
              <a:rPr lang="en-US" dirty="0" smtClean="0">
                <a:solidFill>
                  <a:srgbClr val="376092"/>
                </a:solidFill>
              </a:rPr>
              <a:t>N/</a:t>
            </a:r>
            <a:r>
              <a:rPr lang="en-US" baseline="30000" dirty="0" smtClean="0">
                <a:solidFill>
                  <a:srgbClr val="376092"/>
                </a:solidFill>
              </a:rPr>
              <a:t>14</a:t>
            </a:r>
            <a:r>
              <a:rPr lang="en-US" dirty="0" smtClean="0">
                <a:solidFill>
                  <a:srgbClr val="376092"/>
                </a:solidFill>
              </a:rPr>
              <a:t>N) serve as interpretive tools to quantify NO</a:t>
            </a:r>
            <a:r>
              <a:rPr lang="en-US" baseline="-25000" dirty="0" smtClean="0">
                <a:solidFill>
                  <a:srgbClr val="376092"/>
                </a:solidFill>
              </a:rPr>
              <a:t>X</a:t>
            </a:r>
            <a:r>
              <a:rPr lang="en-US" dirty="0" smtClean="0">
                <a:solidFill>
                  <a:srgbClr val="376092"/>
                </a:solidFill>
              </a:rPr>
              <a:t> sources and removal mechanisms</a:t>
            </a:r>
            <a:endParaRPr lang="en-US" baseline="-25000" dirty="0" smtClean="0">
              <a:solidFill>
                <a:srgbClr val="376092"/>
              </a:solidFill>
            </a:endParaRPr>
          </a:p>
          <a:p>
            <a:r>
              <a:rPr lang="en-US" dirty="0" smtClean="0">
                <a:solidFill>
                  <a:srgbClr val="376092"/>
                </a:solidFill>
              </a:rPr>
              <a:t>Delta (</a:t>
            </a:r>
            <a:r>
              <a:rPr lang="en-US" dirty="0" err="1" smtClean="0">
                <a:solidFill>
                  <a:srgbClr val="376092"/>
                </a:solidFill>
              </a:rPr>
              <a:t>δ</a:t>
            </a:r>
            <a:r>
              <a:rPr lang="en-US" dirty="0" smtClean="0">
                <a:solidFill>
                  <a:srgbClr val="376092"/>
                </a:solidFill>
              </a:rPr>
              <a:t> and </a:t>
            </a:r>
            <a:r>
              <a:rPr lang="en-US" dirty="0" err="1" smtClean="0">
                <a:solidFill>
                  <a:srgbClr val="376092"/>
                </a:solidFill>
              </a:rPr>
              <a:t>Δ</a:t>
            </a:r>
            <a:r>
              <a:rPr lang="en-US" dirty="0" smtClean="0">
                <a:solidFill>
                  <a:srgbClr val="376092"/>
                </a:solidFill>
              </a:rPr>
              <a:t>) values in units of “per mil” (‰)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376092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37609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15" y="152947"/>
            <a:ext cx="1045285" cy="1018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50228"/>
            <a:ext cx="1079501" cy="1021063"/>
          </a:xfrm>
          <a:prstGeom prst="rect">
            <a:avLst/>
          </a:prstGeom>
          <a:scene3d>
            <a:camera prst="orthographicFront">
              <a:rot lat="0" lon="1002000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77947" y="5590282"/>
            <a:ext cx="7788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sz="3200" baseline="-25000" dirty="0" smtClean="0">
                <a:solidFill>
                  <a:schemeClr val="tx2">
                    <a:lumMod val="50000"/>
                  </a:schemeClr>
                </a:solidFill>
              </a:rPr>
              <a:t>sample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= (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O/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  <a:t>16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O)</a:t>
            </a:r>
            <a:r>
              <a:rPr lang="en-US" sz="3200" baseline="-25000" dirty="0" smtClean="0">
                <a:solidFill>
                  <a:schemeClr val="tx2">
                    <a:lumMod val="50000"/>
                  </a:schemeClr>
                </a:solidFill>
              </a:rPr>
              <a:t>sample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/ (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O/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  <a:t>16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O)</a:t>
            </a:r>
            <a:r>
              <a:rPr lang="en-US" sz="3200" baseline="-25000" dirty="0" smtClean="0">
                <a:solidFill>
                  <a:schemeClr val="tx2">
                    <a:lumMod val="50000"/>
                  </a:schemeClr>
                </a:solidFill>
              </a:rPr>
              <a:t>standard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- 1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 smtClean="0">
                <a:solidFill>
                  <a:srgbClr val="10253F"/>
                </a:solidFill>
              </a:rPr>
              <a:t>P</a:t>
            </a:r>
            <a:r>
              <a:rPr lang="en-US" baseline="-25000" dirty="0" err="1" smtClean="0">
                <a:solidFill>
                  <a:srgbClr val="10253F"/>
                </a:solidFill>
              </a:rPr>
              <a:t>n</a:t>
            </a:r>
            <a:r>
              <a:rPr lang="en-US" dirty="0" smtClean="0">
                <a:solidFill>
                  <a:srgbClr val="10253F"/>
                </a:solidFill>
              </a:rPr>
              <a:t> and P</a:t>
            </a:r>
            <a:r>
              <a:rPr lang="en-US" baseline="-25000" dirty="0" smtClean="0">
                <a:solidFill>
                  <a:srgbClr val="10253F"/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4294967295"/>
          </p:nvPr>
        </p:nvSpPr>
        <p:spPr>
          <a:xfrm>
            <a:off x="330200" y="1022921"/>
            <a:ext cx="8432800" cy="1828800"/>
          </a:xfrm>
        </p:spPr>
        <p:txBody>
          <a:bodyPr vert="horz">
            <a:normAutofit fontScale="92500" lnSpcReduction="10000"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A simplified Δ</a:t>
            </a:r>
            <a:r>
              <a:rPr lang="en-US" sz="3000" baseline="30000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O (NO</a:t>
            </a:r>
            <a:r>
              <a:rPr lang="en-US" sz="3000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000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) interpretive framework</a:t>
            </a:r>
          </a:p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Based on isotope mass balance, Δ</a:t>
            </a:r>
            <a:r>
              <a:rPr lang="en-US" sz="3000" baseline="30000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O (NO</a:t>
            </a:r>
            <a:r>
              <a:rPr lang="en-US" sz="3000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000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) is expected to be proportional to the the ratio of nighttime to daytime nitrate production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10100" y="2927921"/>
            <a:ext cx="4114800" cy="3127527"/>
            <a:chOff x="4610100" y="2381821"/>
            <a:chExt cx="4114800" cy="3127527"/>
          </a:xfrm>
        </p:grpSpPr>
        <p:sp>
          <p:nvSpPr>
            <p:cNvPr id="8" name="TextBox 7"/>
            <p:cNvSpPr txBox="1"/>
            <p:nvPr/>
          </p:nvSpPr>
          <p:spPr>
            <a:xfrm>
              <a:off x="4610100" y="2575211"/>
              <a:ext cx="4114800" cy="293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err="1" smtClean="0">
                  <a:solidFill>
                    <a:schemeClr val="tx2">
                      <a:lumMod val="50000"/>
                    </a:schemeClr>
                  </a:solidFill>
                </a:rPr>
                <a:t>P</a:t>
              </a:r>
              <a:r>
                <a:rPr lang="en-US" sz="3500" baseline="-25000" dirty="0" err="1" smtClean="0">
                  <a:solidFill>
                    <a:schemeClr val="tx2">
                      <a:lumMod val="50000"/>
                    </a:schemeClr>
                  </a:solidFill>
                </a:rPr>
                <a:t>n</a:t>
              </a:r>
              <a:endParaRPr lang="en-US" sz="3500" baseline="-250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endParaRPr lang="en-US" sz="28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</a:rPr>
                <a:t>NO</a:t>
              </a:r>
              <a:r>
                <a:rPr lang="en-US" sz="3000" baseline="-25000" dirty="0" smtClean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</a:rPr>
                <a:t> + </a:t>
              </a:r>
              <a:r>
                <a:rPr lang="en-US" sz="3000" dirty="0" smtClean="0">
                  <a:solidFill>
                    <a:srgbClr val="FF0000"/>
                  </a:solidFill>
                  <a:sym typeface="Wingdings"/>
                </a:rPr>
                <a:t>O</a:t>
              </a:r>
              <a:r>
                <a:rPr lang="en-US" sz="3000" baseline="-25000" dirty="0" smtClean="0">
                  <a:solidFill>
                    <a:srgbClr val="FF0000"/>
                  </a:solidFill>
                  <a:sym typeface="Wingdings"/>
                </a:rPr>
                <a:t>3</a:t>
              </a:r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3000" dirty="0" err="1" smtClean="0">
                  <a:solidFill>
                    <a:srgbClr val="376092"/>
                  </a:solidFill>
                  <a:sym typeface="Wingdings"/>
                </a:rPr>
                <a:t></a:t>
              </a:r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  <a:sym typeface="Wingdings"/>
                </a:rPr>
                <a:t> </a:t>
              </a:r>
              <a:r>
                <a:rPr lang="en-US" sz="3000" dirty="0" smtClean="0">
                  <a:solidFill>
                    <a:srgbClr val="FF0000"/>
                  </a:solidFill>
                  <a:sym typeface="Wingdings"/>
                </a:rPr>
                <a:t>NO</a:t>
              </a:r>
              <a:r>
                <a:rPr lang="en-US" sz="3000" baseline="-25000" dirty="0" smtClean="0">
                  <a:solidFill>
                    <a:srgbClr val="FF0000"/>
                  </a:solidFill>
                  <a:sym typeface="Wingdings"/>
                </a:rPr>
                <a:t>3</a:t>
              </a:r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  <a:sym typeface="Wingdings"/>
                </a:rPr>
                <a:t> + O</a:t>
              </a:r>
              <a:r>
                <a:rPr lang="en-US" sz="3000" baseline="-25000" dirty="0" smtClean="0">
                  <a:solidFill>
                    <a:schemeClr val="tx2">
                      <a:lumMod val="50000"/>
                    </a:schemeClr>
                  </a:solidFill>
                  <a:sym typeface="Wingdings"/>
                </a:rPr>
                <a:t>2 </a:t>
              </a:r>
              <a:endParaRPr lang="en-US" sz="30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endParaRPr lang="en-US" sz="30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en-US" sz="3000" dirty="0" err="1" smtClean="0">
                  <a:solidFill>
                    <a:srgbClr val="10253F"/>
                  </a:solidFill>
                </a:rPr>
                <a:t>P</a:t>
              </a:r>
              <a:r>
                <a:rPr lang="en-US" sz="3000" baseline="-25000" dirty="0" err="1" smtClean="0">
                  <a:solidFill>
                    <a:srgbClr val="10253F"/>
                  </a:solidFill>
                </a:rPr>
                <a:t>n</a:t>
              </a:r>
              <a:r>
                <a:rPr lang="en-US" sz="3000" dirty="0" smtClean="0">
                  <a:solidFill>
                    <a:srgbClr val="10253F"/>
                  </a:solidFill>
                </a:rPr>
                <a:t> </a:t>
              </a:r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  <a:cs typeface="Calibri"/>
                </a:rPr>
                <a:t>α</a:t>
              </a:r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3000" i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3000" i="1" dirty="0" err="1" smtClean="0">
                  <a:solidFill>
                    <a:srgbClr val="10253F"/>
                  </a:solidFill>
                </a:rPr>
                <a:t>k</a:t>
              </a:r>
              <a:r>
                <a:rPr lang="en-US" sz="3000" dirty="0" smtClean="0">
                  <a:solidFill>
                    <a:srgbClr val="10253F"/>
                  </a:solidFill>
                </a:rPr>
                <a:t> [NO</a:t>
              </a:r>
              <a:r>
                <a:rPr lang="en-US" sz="3000" baseline="-25000" dirty="0" smtClean="0">
                  <a:solidFill>
                    <a:srgbClr val="10253F"/>
                  </a:solidFill>
                </a:rPr>
                <a:t>2</a:t>
              </a:r>
              <a:r>
                <a:rPr lang="en-US" sz="3000" dirty="0" smtClean="0">
                  <a:solidFill>
                    <a:srgbClr val="10253F"/>
                  </a:solidFill>
                </a:rPr>
                <a:t>] [O</a:t>
              </a:r>
              <a:r>
                <a:rPr lang="en-US" sz="3000" baseline="-25000" dirty="0" smtClean="0">
                  <a:solidFill>
                    <a:srgbClr val="10253F"/>
                  </a:solidFill>
                </a:rPr>
                <a:t>3</a:t>
              </a:r>
              <a:r>
                <a:rPr lang="en-US" sz="3000" dirty="0" smtClean="0">
                  <a:solidFill>
                    <a:srgbClr val="10253F"/>
                  </a:solidFill>
                </a:rPr>
                <a:t>]</a:t>
              </a:r>
              <a:endParaRPr lang="en-US" sz="3000" i="1" dirty="0" smtClean="0">
                <a:solidFill>
                  <a:srgbClr val="10253F"/>
                </a:solidFill>
              </a:endParaRPr>
            </a:p>
            <a:p>
              <a:pPr algn="ctr"/>
              <a:endParaRPr lang="en-US" sz="4000" baseline="-25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350403" y="2381821"/>
              <a:ext cx="1117600" cy="866696"/>
              <a:chOff x="6604000" y="955676"/>
              <a:chExt cx="2254250" cy="1698624"/>
            </a:xfrm>
          </p:grpSpPr>
          <p:grpSp>
            <p:nvGrpSpPr>
              <p:cNvPr id="10" name="Group 11"/>
              <p:cNvGrpSpPr/>
              <p:nvPr/>
            </p:nvGrpSpPr>
            <p:grpSpPr>
              <a:xfrm>
                <a:off x="6896100" y="955676"/>
                <a:ext cx="1962150" cy="1400353"/>
                <a:chOff x="6743700" y="1173162"/>
                <a:chExt cx="1962150" cy="1400353"/>
              </a:xfrm>
            </p:grpSpPr>
            <p:sp>
              <p:nvSpPr>
                <p:cNvPr id="13" name="Moon 12"/>
                <p:cNvSpPr/>
                <p:nvPr/>
              </p:nvSpPr>
              <p:spPr>
                <a:xfrm rot="10800000">
                  <a:off x="8362950" y="1428750"/>
                  <a:ext cx="342900" cy="1016000"/>
                </a:xfrm>
                <a:prstGeom prst="moon">
                  <a:avLst>
                    <a:gd name="adj" fmla="val 31945"/>
                  </a:avLst>
                </a:prstGeom>
                <a:gradFill flip="none" rotWithShape="1">
                  <a:gsLst>
                    <a:gs pos="62000">
                      <a:srgbClr val="FFFF00"/>
                    </a:gs>
                    <a:gs pos="5000">
                      <a:srgbClr val="FFFFFF"/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5-Point Star 13"/>
                <p:cNvSpPr/>
                <p:nvPr/>
              </p:nvSpPr>
              <p:spPr>
                <a:xfrm>
                  <a:off x="6743700" y="1211262"/>
                  <a:ext cx="393700" cy="351631"/>
                </a:xfrm>
                <a:prstGeom prst="star5">
                  <a:avLst/>
                </a:prstGeom>
                <a:gradFill flip="none" rotWithShape="1">
                  <a:gsLst>
                    <a:gs pos="98000">
                      <a:srgbClr val="FFFF00"/>
                    </a:gs>
                    <a:gs pos="36000">
                      <a:srgbClr val="FFFFFF"/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5-Point Star 14"/>
                <p:cNvSpPr/>
                <p:nvPr/>
              </p:nvSpPr>
              <p:spPr>
                <a:xfrm>
                  <a:off x="8185150" y="1703388"/>
                  <a:ext cx="203200" cy="233362"/>
                </a:xfrm>
                <a:prstGeom prst="star5">
                  <a:avLst/>
                </a:prstGeom>
                <a:gradFill flip="none" rotWithShape="1">
                  <a:gsLst>
                    <a:gs pos="98000">
                      <a:srgbClr val="FFFF00"/>
                    </a:gs>
                    <a:gs pos="36000">
                      <a:srgbClr val="FFFFFF"/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5-Point Star 15"/>
                <p:cNvSpPr/>
                <p:nvPr/>
              </p:nvSpPr>
              <p:spPr>
                <a:xfrm>
                  <a:off x="7962900" y="1173162"/>
                  <a:ext cx="203200" cy="233362"/>
                </a:xfrm>
                <a:prstGeom prst="star5">
                  <a:avLst/>
                </a:prstGeom>
                <a:gradFill flip="none" rotWithShape="1">
                  <a:gsLst>
                    <a:gs pos="98000">
                      <a:srgbClr val="FFFF00"/>
                    </a:gs>
                    <a:gs pos="36000">
                      <a:srgbClr val="FFFFFF"/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5-Point Star 16"/>
                <p:cNvSpPr/>
                <p:nvPr/>
              </p:nvSpPr>
              <p:spPr>
                <a:xfrm>
                  <a:off x="8001000" y="2340153"/>
                  <a:ext cx="203200" cy="233362"/>
                </a:xfrm>
                <a:prstGeom prst="star5">
                  <a:avLst/>
                </a:prstGeom>
                <a:gradFill flip="none" rotWithShape="1">
                  <a:gsLst>
                    <a:gs pos="98000">
                      <a:srgbClr val="FFFF00"/>
                    </a:gs>
                    <a:gs pos="36000">
                      <a:srgbClr val="FFFFFF"/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Cloud Callout 10"/>
              <p:cNvSpPr/>
              <p:nvPr/>
            </p:nvSpPr>
            <p:spPr>
              <a:xfrm>
                <a:off x="6604000" y="1038226"/>
                <a:ext cx="1727200" cy="1616074"/>
              </a:xfrm>
              <a:prstGeom prst="cloudCallou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57200" y="2985132"/>
            <a:ext cx="4114800" cy="3966389"/>
            <a:chOff x="457200" y="2581415"/>
            <a:chExt cx="4114800" cy="3966389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2721115"/>
              <a:ext cx="4114800" cy="382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tx2">
                      <a:lumMod val="50000"/>
                    </a:schemeClr>
                  </a:solidFill>
                </a:rPr>
                <a:t>P</a:t>
              </a:r>
              <a:r>
                <a:rPr lang="en-US" sz="3500" baseline="-25000" dirty="0" smtClean="0">
                  <a:solidFill>
                    <a:schemeClr val="tx2">
                      <a:lumMod val="50000"/>
                    </a:schemeClr>
                  </a:solidFill>
                </a:rPr>
                <a:t>d</a:t>
              </a:r>
            </a:p>
            <a:p>
              <a:pPr algn="ctr"/>
              <a:endParaRPr lang="en-US" sz="4000" baseline="-250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</a:rPr>
                <a:t>NO</a:t>
              </a:r>
              <a:r>
                <a:rPr lang="en-US" sz="3000" baseline="-25000" dirty="0" smtClean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</a:rPr>
                <a:t> + OH </a:t>
              </a:r>
              <a:r>
                <a:rPr lang="en-US" sz="3000" dirty="0" err="1" smtClean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</a:t>
              </a:r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  <a:sym typeface="Wingdings"/>
                </a:rPr>
                <a:t> HNO</a:t>
              </a:r>
              <a:r>
                <a:rPr lang="en-US" sz="3000" baseline="-25000" dirty="0" smtClean="0">
                  <a:solidFill>
                    <a:schemeClr val="tx2">
                      <a:lumMod val="50000"/>
                    </a:schemeClr>
                  </a:solidFill>
                  <a:sym typeface="Wingdings"/>
                </a:rPr>
                <a:t>3</a:t>
              </a:r>
              <a:endParaRPr lang="en-US" sz="30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endParaRPr lang="en-US" sz="30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en-US" sz="3000" dirty="0" smtClean="0">
                  <a:solidFill>
                    <a:srgbClr val="10253F"/>
                  </a:solidFill>
                </a:rPr>
                <a:t>P</a:t>
              </a:r>
              <a:r>
                <a:rPr lang="en-US" sz="3000" baseline="-25000" dirty="0" smtClean="0">
                  <a:solidFill>
                    <a:srgbClr val="10253F"/>
                  </a:solidFill>
                </a:rPr>
                <a:t>d</a:t>
              </a:r>
              <a:r>
                <a:rPr lang="en-US" sz="3000" dirty="0" smtClean="0">
                  <a:solidFill>
                    <a:srgbClr val="10253F"/>
                  </a:solidFill>
                </a:rPr>
                <a:t> </a:t>
              </a:r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  <a:latin typeface="Calibri"/>
                  <a:cs typeface="Calibri"/>
                </a:rPr>
                <a:t>α</a:t>
              </a:r>
              <a:r>
                <a:rPr lang="en-US" sz="3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3000" i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3000" i="1" dirty="0" err="1" smtClean="0">
                  <a:solidFill>
                    <a:srgbClr val="10253F"/>
                  </a:solidFill>
                </a:rPr>
                <a:t>k</a:t>
              </a:r>
              <a:r>
                <a:rPr lang="en-US" sz="3000" dirty="0" smtClean="0">
                  <a:solidFill>
                    <a:srgbClr val="10253F"/>
                  </a:solidFill>
                </a:rPr>
                <a:t> [NO</a:t>
              </a:r>
              <a:r>
                <a:rPr lang="en-US" sz="3000" baseline="-25000" dirty="0" smtClean="0">
                  <a:solidFill>
                    <a:srgbClr val="10253F"/>
                  </a:solidFill>
                </a:rPr>
                <a:t>2</a:t>
              </a:r>
              <a:r>
                <a:rPr lang="en-US" sz="3000" dirty="0" smtClean="0">
                  <a:solidFill>
                    <a:srgbClr val="10253F"/>
                  </a:solidFill>
                </a:rPr>
                <a:t>] [OH]</a:t>
              </a:r>
            </a:p>
            <a:p>
              <a:pPr algn="ctr"/>
              <a:endParaRPr lang="en-US" sz="2800" i="1" dirty="0" smtClean="0">
                <a:solidFill>
                  <a:srgbClr val="10253F"/>
                </a:solidFill>
              </a:endParaRPr>
            </a:p>
            <a:p>
              <a:pPr algn="ctr"/>
              <a:endParaRPr lang="en-US" sz="2800" i="1" dirty="0" smtClean="0">
                <a:solidFill>
                  <a:srgbClr val="10253F"/>
                </a:solidFill>
              </a:endParaRPr>
            </a:p>
            <a:p>
              <a:pPr algn="ctr"/>
              <a:endParaRPr lang="en-US" sz="2800" i="1" dirty="0">
                <a:solidFill>
                  <a:srgbClr val="10253F"/>
                </a:solidFill>
              </a:endParaRPr>
            </a:p>
          </p:txBody>
        </p:sp>
        <p:sp>
          <p:nvSpPr>
            <p:cNvPr id="18" name="Sun 17"/>
            <p:cNvSpPr/>
            <p:nvPr/>
          </p:nvSpPr>
          <p:spPr>
            <a:xfrm>
              <a:off x="889000" y="2581415"/>
              <a:ext cx="965200" cy="951868"/>
            </a:xfrm>
            <a:prstGeom prst="sun">
              <a:avLst/>
            </a:prstGeom>
            <a:solidFill>
              <a:srgbClr val="FF960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03400" y="6039314"/>
            <a:ext cx="5430044" cy="990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3500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O (NO</a:t>
            </a:r>
            <a:r>
              <a:rPr lang="en-US" sz="3500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3500" baseline="300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α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3500" baseline="-25000" dirty="0" err="1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</a:rPr>
              <a:t>/(P</a:t>
            </a:r>
            <a:r>
              <a:rPr lang="en-US" sz="3500" baseline="-25000" dirty="0" err="1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 + P</a:t>
            </a:r>
            <a:r>
              <a:rPr lang="en-US" sz="3500" baseline="-25000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3500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35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6100" y="5376565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j</a:t>
            </a:r>
            <a:r>
              <a:rPr lang="en-US" sz="3000" dirty="0" smtClean="0">
                <a:solidFill>
                  <a:srgbClr val="FF0000"/>
                </a:solidFill>
              </a:rPr>
              <a:t>(O</a:t>
            </a:r>
            <a:r>
              <a:rPr lang="en-US" sz="3000" baseline="-25000" dirty="0" smtClean="0">
                <a:solidFill>
                  <a:srgbClr val="FF0000"/>
                </a:solidFill>
              </a:rPr>
              <a:t>3</a:t>
            </a:r>
            <a:r>
              <a:rPr lang="en-US" sz="3000" dirty="0" smtClean="0">
                <a:solidFill>
                  <a:srgbClr val="FF0000"/>
                </a:solidFill>
              </a:rPr>
              <a:t>)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7590" y="1130300"/>
            <a:ext cx="8219209" cy="560070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2440099" y="2206947"/>
            <a:ext cx="3935301" cy="3495357"/>
            <a:chOff x="2440099" y="2206947"/>
            <a:chExt cx="3935301" cy="3495357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4167300" y="3311847"/>
              <a:ext cx="442800" cy="28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2440099" y="2206947"/>
              <a:ext cx="3935301" cy="3495357"/>
              <a:chOff x="2440099" y="2206947"/>
              <a:chExt cx="3935301" cy="349535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2884600" y="4632646"/>
                <a:ext cx="442800" cy="28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0800000">
                <a:off x="5932600" y="2905446"/>
                <a:ext cx="442800" cy="28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3710100" y="5699446"/>
                <a:ext cx="442800" cy="28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0800000">
                <a:off x="2440099" y="2206947"/>
                <a:ext cx="442800" cy="28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4704" y="-10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10253F"/>
                </a:solidFill>
                <a:cs typeface=""/>
              </a:rPr>
              <a:t>P</a:t>
            </a:r>
            <a:r>
              <a:rPr lang="en-US" sz="3600" baseline="-25000" dirty="0" err="1" smtClean="0">
                <a:solidFill>
                  <a:srgbClr val="10253F"/>
                </a:solidFill>
                <a:cs typeface=""/>
              </a:rPr>
              <a:t>n</a:t>
            </a:r>
            <a:r>
              <a:rPr lang="en-US" sz="3600" dirty="0" smtClean="0">
                <a:solidFill>
                  <a:srgbClr val="10253F"/>
                </a:solidFill>
                <a:cs typeface=""/>
              </a:rPr>
              <a:t> / (</a:t>
            </a:r>
            <a:r>
              <a:rPr lang="en-US" sz="3600" dirty="0" err="1" smtClean="0">
                <a:solidFill>
                  <a:srgbClr val="10253F"/>
                </a:solidFill>
                <a:cs typeface=""/>
              </a:rPr>
              <a:t>P</a:t>
            </a:r>
            <a:r>
              <a:rPr lang="en-US" sz="3600" baseline="-25000" dirty="0" err="1" smtClean="0">
                <a:solidFill>
                  <a:srgbClr val="10253F"/>
                </a:solidFill>
                <a:cs typeface=""/>
              </a:rPr>
              <a:t>n</a:t>
            </a:r>
            <a:r>
              <a:rPr lang="en-US" sz="3600" dirty="0" smtClean="0">
                <a:solidFill>
                  <a:srgbClr val="10253F"/>
                </a:solidFill>
                <a:cs typeface=""/>
              </a:rPr>
              <a:t> + P</a:t>
            </a:r>
            <a:r>
              <a:rPr lang="en-US" sz="3600" baseline="-25000" dirty="0" smtClean="0">
                <a:solidFill>
                  <a:srgbClr val="10253F"/>
                </a:solidFill>
                <a:cs typeface=""/>
              </a:rPr>
              <a:t>d</a:t>
            </a:r>
            <a:r>
              <a:rPr lang="en-US" sz="3600" dirty="0" smtClean="0">
                <a:solidFill>
                  <a:srgbClr val="10253F"/>
                </a:solidFill>
                <a:cs typeface=""/>
              </a:rPr>
              <a:t>) and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Δ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17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O (NO</a:t>
            </a:r>
            <a:r>
              <a:rPr lang="en-US" sz="3600" baseline="-250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3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-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) Co-evolve</a:t>
            </a:r>
            <a:r>
              <a:rPr lang="en-US" sz="3600" dirty="0" smtClean="0">
                <a:solidFill>
                  <a:srgbClr val="10253F"/>
                </a:solidFill>
                <a:cs typeface="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7589" y="1130299"/>
            <a:ext cx="8219209" cy="5600699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err="1" smtClean="0">
                <a:solidFill>
                  <a:srgbClr val="10253F"/>
                </a:solidFill>
                <a:cs typeface=""/>
              </a:rPr>
              <a:t>P</a:t>
            </a:r>
            <a:r>
              <a:rPr lang="en-US" sz="3600" baseline="-25000" dirty="0" err="1" smtClean="0">
                <a:solidFill>
                  <a:srgbClr val="10253F"/>
                </a:solidFill>
                <a:cs typeface=""/>
              </a:rPr>
              <a:t>n</a:t>
            </a:r>
            <a:r>
              <a:rPr lang="en-US" sz="3600" dirty="0" smtClean="0">
                <a:solidFill>
                  <a:srgbClr val="10253F"/>
                </a:solidFill>
                <a:cs typeface=""/>
              </a:rPr>
              <a:t> / (</a:t>
            </a:r>
            <a:r>
              <a:rPr lang="en-US" sz="3600" dirty="0" err="1" smtClean="0">
                <a:solidFill>
                  <a:srgbClr val="10253F"/>
                </a:solidFill>
                <a:cs typeface=""/>
              </a:rPr>
              <a:t>P</a:t>
            </a:r>
            <a:r>
              <a:rPr lang="en-US" sz="3600" baseline="-25000" dirty="0" err="1" smtClean="0">
                <a:solidFill>
                  <a:srgbClr val="10253F"/>
                </a:solidFill>
                <a:cs typeface=""/>
              </a:rPr>
              <a:t>n</a:t>
            </a:r>
            <a:r>
              <a:rPr lang="en-US" sz="3600" dirty="0" smtClean="0">
                <a:solidFill>
                  <a:srgbClr val="10253F"/>
                </a:solidFill>
                <a:cs typeface=""/>
              </a:rPr>
              <a:t> + P</a:t>
            </a:r>
            <a:r>
              <a:rPr lang="en-US" sz="3600" baseline="-25000" dirty="0" smtClean="0">
                <a:solidFill>
                  <a:srgbClr val="10253F"/>
                </a:solidFill>
                <a:cs typeface=""/>
              </a:rPr>
              <a:t>d</a:t>
            </a:r>
            <a:r>
              <a:rPr lang="en-US" sz="3600" dirty="0" smtClean="0">
                <a:solidFill>
                  <a:srgbClr val="10253F"/>
                </a:solidFill>
                <a:cs typeface=""/>
              </a:rPr>
              <a:t>) and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Δ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17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O (NO</a:t>
            </a:r>
            <a:r>
              <a:rPr lang="en-US" sz="3600" baseline="-250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3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-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) Co-evolve</a:t>
            </a:r>
            <a:r>
              <a:rPr lang="en-US" sz="3600" dirty="0" smtClean="0">
                <a:solidFill>
                  <a:srgbClr val="10253F"/>
                </a:solidFill>
                <a:cs typeface=""/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Towards a Better Understanding </a:t>
            </a:r>
            <a:b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of the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CalNex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Δ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17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O (NO</a:t>
            </a:r>
            <a:r>
              <a:rPr lang="en-US" sz="3600" baseline="-250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3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-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cs typeface=""/>
              </a:rPr>
              <a:t>) Data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22400"/>
            <a:ext cx="71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P</a:t>
            </a:r>
            <a:r>
              <a:rPr lang="en-US" sz="2200" baseline="-25000" dirty="0" smtClean="0">
                <a:solidFill>
                  <a:srgbClr val="FF0000"/>
                </a:solidFill>
              </a:rPr>
              <a:t>1</a:t>
            </a:r>
            <a:endParaRPr 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982232"/>
            <a:ext cx="71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P</a:t>
            </a:r>
            <a:r>
              <a:rPr lang="en-US" sz="2200" baseline="-25000" dirty="0" smtClean="0">
                <a:solidFill>
                  <a:srgbClr val="FF0000"/>
                </a:solidFill>
              </a:rPr>
              <a:t>2</a:t>
            </a:r>
            <a:endParaRPr 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519402"/>
            <a:ext cx="71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P</a:t>
            </a:r>
            <a:r>
              <a:rPr lang="en-US" sz="2200" baseline="-250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0" y="1460500"/>
            <a:ext cx="680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76092"/>
                </a:solidFill>
              </a:rPr>
              <a:t>NO</a:t>
            </a:r>
            <a:r>
              <a:rPr lang="en-US" baseline="-25000" dirty="0" smtClean="0">
                <a:solidFill>
                  <a:srgbClr val="376092"/>
                </a:solidFill>
              </a:rPr>
              <a:t>2</a:t>
            </a:r>
            <a:r>
              <a:rPr lang="en-US" dirty="0" smtClean="0">
                <a:solidFill>
                  <a:srgbClr val="376092"/>
                </a:solidFill>
              </a:rPr>
              <a:t> + OH + M </a:t>
            </a:r>
            <a:r>
              <a:rPr lang="en-US" dirty="0" err="1" smtClean="0">
                <a:solidFill>
                  <a:srgbClr val="376092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HNO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+ M</a:t>
            </a:r>
          </a:p>
          <a:p>
            <a:pPr algn="ctr"/>
            <a:endParaRPr lang="en-US" dirty="0" smtClean="0">
              <a:solidFill>
                <a:srgbClr val="376092"/>
              </a:solidFill>
              <a:sym typeface="Wingdings"/>
            </a:endParaRPr>
          </a:p>
          <a:p>
            <a:pPr algn="ctr"/>
            <a:r>
              <a:rPr lang="en-US" dirty="0" smtClean="0">
                <a:solidFill>
                  <a:srgbClr val="376092"/>
                </a:solidFill>
                <a:sym typeface="Wingdings"/>
              </a:rPr>
              <a:t>NO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+ 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376092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NO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+ 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and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NO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+ RH (DMS) </a:t>
            </a:r>
            <a:r>
              <a:rPr lang="en-US" dirty="0" err="1" smtClean="0">
                <a:solidFill>
                  <a:srgbClr val="376092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HNO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+ products</a:t>
            </a:r>
          </a:p>
          <a:p>
            <a:pPr algn="ctr"/>
            <a:endParaRPr lang="en-US" dirty="0" smtClean="0">
              <a:solidFill>
                <a:srgbClr val="376092"/>
              </a:solidFill>
              <a:sym typeface="Wingdings"/>
            </a:endParaRPr>
          </a:p>
          <a:p>
            <a:pPr algn="ctr"/>
            <a:r>
              <a:rPr lang="en-US" dirty="0" smtClean="0">
                <a:solidFill>
                  <a:srgbClr val="376092"/>
                </a:solidFill>
                <a:sym typeface="Wingdings"/>
              </a:rPr>
              <a:t>NO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+ NO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376092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N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5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and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N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5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+ H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(surface)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376092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76092"/>
                </a:solidFill>
                <a:sym typeface="Wingdings"/>
              </a:rPr>
              <a:t> 2HNO</a:t>
            </a:r>
            <a:r>
              <a:rPr lang="en-US" baseline="-25000" dirty="0" smtClean="0">
                <a:solidFill>
                  <a:srgbClr val="376092"/>
                </a:solidFill>
                <a:sym typeface="Wingdings"/>
              </a:rPr>
              <a:t>3(aq)</a:t>
            </a:r>
            <a:endParaRPr lang="en-US" dirty="0">
              <a:solidFill>
                <a:srgbClr val="37609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22042" y="3695700"/>
            <a:ext cx="4293805" cy="2768600"/>
            <a:chOff x="4722042" y="3695700"/>
            <a:chExt cx="4293805" cy="2768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2042" y="3695700"/>
              <a:ext cx="4293805" cy="2768600"/>
            </a:xfrm>
            <a:prstGeom prst="rect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702300" y="3937000"/>
              <a:ext cx="5080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51429" y="6464300"/>
            <a:ext cx="3635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Michalski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et al., 2003, </a:t>
            </a:r>
            <a:r>
              <a:rPr lang="en-US" sz="1600" i="1" dirty="0" err="1" smtClean="0">
                <a:solidFill>
                  <a:schemeClr val="tx2">
                    <a:lumMod val="50000"/>
                  </a:schemeClr>
                </a:solidFill>
              </a:rPr>
              <a:t>Geophys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. Res. </a:t>
            </a:r>
            <a:r>
              <a:rPr lang="en-US" sz="1600" i="1" dirty="0" err="1" smtClean="0">
                <a:solidFill>
                  <a:schemeClr val="tx2">
                    <a:lumMod val="50000"/>
                  </a:schemeClr>
                </a:solidFill>
              </a:rPr>
              <a:t>Lett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100" y="3382089"/>
            <a:ext cx="42799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tx2">
                    <a:lumMod val="50000"/>
                  </a:schemeClr>
                </a:solidFill>
              </a:rPr>
              <a:t>Air Mass Chemical Histories</a:t>
            </a:r>
          </a:p>
          <a:p>
            <a:pPr algn="ctr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 days preceding sample collection along air-mass trajectory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concentration and residence time (split into size fractions)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NO, NO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NO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N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HO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OH, H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 and P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Relative Humidity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Agreement between modeled and </a:t>
            </a:r>
            <a:r>
              <a:rPr lang="en-US" dirty="0" smtClean="0">
                <a:solidFill>
                  <a:srgbClr val="376092"/>
                </a:solidFill>
              </a:rPr>
              <a:t>measured </a:t>
            </a:r>
            <a:r>
              <a:rPr lang="en-US" dirty="0" smtClean="0">
                <a:solidFill>
                  <a:srgbClr val="376092"/>
                </a:solidFill>
                <a:cs typeface=""/>
              </a:rPr>
              <a:t>Δ</a:t>
            </a:r>
            <a:r>
              <a:rPr lang="en-US" baseline="30000" dirty="0" smtClean="0">
                <a:solidFill>
                  <a:srgbClr val="376092"/>
                </a:solidFill>
                <a:cs typeface=""/>
              </a:rPr>
              <a:t>17</a:t>
            </a:r>
            <a:r>
              <a:rPr lang="en-US" dirty="0" smtClean="0">
                <a:solidFill>
                  <a:srgbClr val="376092"/>
                </a:solidFill>
                <a:cs typeface=""/>
              </a:rPr>
              <a:t>O</a:t>
            </a:r>
            <a:endParaRPr lang="en-US" dirty="0" smtClean="0">
              <a:solidFill>
                <a:srgbClr val="376092"/>
              </a:solidFill>
            </a:endParaRPr>
          </a:p>
          <a:p>
            <a:pPr>
              <a:buFont typeface="Arial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0253F"/>
                </a:solidFill>
              </a:rPr>
              <a:t>δ</a:t>
            </a:r>
            <a:r>
              <a:rPr lang="en-US" baseline="30000" dirty="0" smtClean="0">
                <a:solidFill>
                  <a:srgbClr val="10253F"/>
                </a:solidFill>
              </a:rPr>
              <a:t>15</a:t>
            </a:r>
            <a:r>
              <a:rPr lang="en-US" dirty="0" smtClean="0">
                <a:solidFill>
                  <a:srgbClr val="10253F"/>
                </a:solidFill>
              </a:rPr>
              <a:t>N and NO</a:t>
            </a:r>
            <a:r>
              <a:rPr lang="en-US" baseline="-25000" dirty="0" smtClean="0">
                <a:solidFill>
                  <a:srgbClr val="10253F"/>
                </a:solidFill>
              </a:rPr>
              <a:t>X</a:t>
            </a:r>
            <a:r>
              <a:rPr lang="en-US" dirty="0" smtClean="0">
                <a:solidFill>
                  <a:srgbClr val="10253F"/>
                </a:solidFill>
              </a:rPr>
              <a:t> Source Apportionment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77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δ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 of atmospheric NO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can help elucidate sources of NO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 the atmosphere, but the data is often difficult to interpret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fuel combustion: 6-13 </a:t>
            </a:r>
            <a:r>
              <a:rPr lang="en-US" dirty="0" smtClean="0">
                <a:solidFill>
                  <a:srgbClr val="376092"/>
                </a:solidFill>
              </a:rPr>
              <a:t>‰</a:t>
            </a:r>
          </a:p>
          <a:p>
            <a:pPr lvl="1"/>
            <a:r>
              <a:rPr lang="en-US" dirty="0" smtClean="0">
                <a:solidFill>
                  <a:srgbClr val="376092"/>
                </a:solidFill>
              </a:rPr>
              <a:t>soil (biological): &lt; -20 ‰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lightning: ≈ 0 </a:t>
            </a:r>
            <a:r>
              <a:rPr lang="en-US" dirty="0" smtClean="0">
                <a:solidFill>
                  <a:srgbClr val="376092"/>
                </a:solidFill>
              </a:rPr>
              <a:t>‰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Differences in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δ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dirty="0" smtClean="0">
                <a:solidFill>
                  <a:srgbClr val="376092"/>
                </a:solidFill>
              </a:rPr>
              <a:t>between coarse and fine particles may be useful diagnostic tools</a:t>
            </a:r>
          </a:p>
          <a:p>
            <a:pPr lvl="1"/>
            <a:endParaRPr lang="en-US" baseline="-25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979" y="1254819"/>
            <a:ext cx="77540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32523"/>
                </a:solidFill>
              </a:rPr>
              <a:t>δ</a:t>
            </a:r>
            <a:r>
              <a:rPr lang="en-US" sz="3200" baseline="30000" dirty="0" smtClean="0">
                <a:solidFill>
                  <a:srgbClr val="632523"/>
                </a:solidFill>
              </a:rPr>
              <a:t>15</a:t>
            </a:r>
            <a:r>
              <a:rPr lang="en-US" sz="3200" dirty="0" smtClean="0">
                <a:solidFill>
                  <a:srgbClr val="632523"/>
                </a:solidFill>
              </a:rPr>
              <a:t>N</a:t>
            </a:r>
            <a:r>
              <a:rPr lang="en-US" sz="3200" baseline="-25000" dirty="0" smtClean="0">
                <a:solidFill>
                  <a:srgbClr val="632523"/>
                </a:solidFill>
              </a:rPr>
              <a:t>sample</a:t>
            </a:r>
            <a:r>
              <a:rPr lang="en-US" sz="3200" dirty="0" smtClean="0">
                <a:solidFill>
                  <a:srgbClr val="632523"/>
                </a:solidFill>
              </a:rPr>
              <a:t> = (</a:t>
            </a:r>
            <a:r>
              <a:rPr lang="en-US" sz="3200" baseline="30000" dirty="0" smtClean="0">
                <a:solidFill>
                  <a:srgbClr val="632523"/>
                </a:solidFill>
              </a:rPr>
              <a:t>15</a:t>
            </a:r>
            <a:r>
              <a:rPr lang="en-US" sz="3200" dirty="0" smtClean="0">
                <a:solidFill>
                  <a:srgbClr val="632523"/>
                </a:solidFill>
              </a:rPr>
              <a:t>N/</a:t>
            </a:r>
            <a:r>
              <a:rPr lang="en-US" sz="3200" baseline="30000" dirty="0" smtClean="0">
                <a:solidFill>
                  <a:srgbClr val="632523"/>
                </a:solidFill>
              </a:rPr>
              <a:t>14</a:t>
            </a:r>
            <a:r>
              <a:rPr lang="en-US" sz="3200" dirty="0" smtClean="0">
                <a:solidFill>
                  <a:srgbClr val="632523"/>
                </a:solidFill>
              </a:rPr>
              <a:t>N)</a:t>
            </a:r>
            <a:r>
              <a:rPr lang="en-US" sz="3200" baseline="-25000" dirty="0" smtClean="0">
                <a:solidFill>
                  <a:srgbClr val="632523"/>
                </a:solidFill>
              </a:rPr>
              <a:t>sample</a:t>
            </a:r>
            <a:r>
              <a:rPr lang="en-US" sz="3200" dirty="0" smtClean="0">
                <a:solidFill>
                  <a:srgbClr val="632523"/>
                </a:solidFill>
              </a:rPr>
              <a:t> / (</a:t>
            </a:r>
            <a:r>
              <a:rPr lang="en-US" sz="3200" baseline="30000" dirty="0" smtClean="0">
                <a:solidFill>
                  <a:srgbClr val="632523"/>
                </a:solidFill>
              </a:rPr>
              <a:t>15</a:t>
            </a:r>
            <a:r>
              <a:rPr lang="en-US" sz="3200" dirty="0" smtClean="0">
                <a:solidFill>
                  <a:srgbClr val="632523"/>
                </a:solidFill>
              </a:rPr>
              <a:t>N/</a:t>
            </a:r>
            <a:r>
              <a:rPr lang="en-US" sz="3200" baseline="30000" dirty="0" smtClean="0">
                <a:solidFill>
                  <a:srgbClr val="632523"/>
                </a:solidFill>
              </a:rPr>
              <a:t>14</a:t>
            </a:r>
            <a:r>
              <a:rPr lang="en-US" sz="3200" dirty="0" smtClean="0">
                <a:solidFill>
                  <a:srgbClr val="632523"/>
                </a:solidFill>
              </a:rPr>
              <a:t>N)</a:t>
            </a:r>
            <a:r>
              <a:rPr lang="en-US" sz="3200" baseline="-25000" dirty="0" smtClean="0">
                <a:solidFill>
                  <a:srgbClr val="632523"/>
                </a:solidFill>
              </a:rPr>
              <a:t>standard</a:t>
            </a:r>
            <a:r>
              <a:rPr lang="en-US" sz="3200" dirty="0" smtClean="0">
                <a:solidFill>
                  <a:srgbClr val="632523"/>
                </a:solidFill>
              </a:rPr>
              <a:t> - 1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800" y="4349750"/>
            <a:ext cx="3418497" cy="232941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982" y="81992"/>
            <a:ext cx="5644850" cy="65924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3008313" cy="1162050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rgbClr val="10253F"/>
                </a:solidFill>
              </a:rPr>
              <a:t>δ</a:t>
            </a:r>
            <a:r>
              <a:rPr lang="en-US" sz="2400" baseline="30000" dirty="0" smtClean="0">
                <a:solidFill>
                  <a:srgbClr val="10253F"/>
                </a:solidFill>
              </a:rPr>
              <a:t>15</a:t>
            </a:r>
            <a:r>
              <a:rPr lang="en-US" sz="2400" dirty="0" smtClean="0">
                <a:solidFill>
                  <a:srgbClr val="10253F"/>
                </a:solidFill>
              </a:rPr>
              <a:t>N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of Atmospheric Nitrate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1485900" y="5397500"/>
            <a:ext cx="1727200" cy="0"/>
          </a:xfrm>
          <a:prstGeom prst="line">
            <a:avLst/>
          </a:prstGeom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4-Point Star 10"/>
          <p:cNvSpPr/>
          <p:nvPr/>
        </p:nvSpPr>
        <p:spPr>
          <a:xfrm>
            <a:off x="7050707" y="3779282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77707" y="366395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4-Point Star 14"/>
          <p:cNvSpPr/>
          <p:nvPr/>
        </p:nvSpPr>
        <p:spPr>
          <a:xfrm>
            <a:off x="5158407" y="1930917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98107" y="185471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San Francisco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736507" y="4757182"/>
            <a:ext cx="177800" cy="228600"/>
          </a:xfrm>
          <a:prstGeom prst="star4">
            <a:avLst/>
          </a:prstGeom>
          <a:solidFill>
            <a:srgbClr val="FFC2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63507" y="4679950"/>
            <a:ext cx="12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San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Diego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898900" y="3136901"/>
            <a:ext cx="4699000" cy="1588"/>
          </a:xfrm>
          <a:prstGeom prst="line">
            <a:avLst/>
          </a:prstGeom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50218" y="1669095"/>
          <a:ext cx="2910495" cy="199485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2099"/>
                <a:gridCol w="582099"/>
                <a:gridCol w="582099"/>
                <a:gridCol w="582099"/>
                <a:gridCol w="582099"/>
              </a:tblGrid>
              <a:tr h="6748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Ave.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Max.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Min.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Std. Dev.</a:t>
                      </a:r>
                      <a:endParaRPr lang="en-US" sz="1500" dirty="0"/>
                    </a:p>
                  </a:txBody>
                  <a:tcPr anchor="ctr"/>
                </a:tc>
              </a:tr>
              <a:tr h="645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0253F"/>
                          </a:solidFill>
                        </a:rPr>
                        <a:t>LA</a:t>
                      </a:r>
                      <a:endParaRPr lang="en-US" sz="1800" dirty="0">
                        <a:solidFill>
                          <a:srgbClr val="1025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8.0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10253F"/>
                          </a:solidFill>
                          <a:latin typeface="+mn-lt"/>
                        </a:rPr>
                        <a:t>-4.6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</a:rPr>
                        <a:t>3.5</a:t>
                      </a:r>
                    </a:p>
                  </a:txBody>
                  <a:tcPr marL="0" marR="0" marT="0" marB="0" anchor="ctr"/>
                </a:tc>
              </a:tr>
              <a:tr h="6748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0253F"/>
                          </a:solidFill>
                        </a:rPr>
                        <a:t>SF</a:t>
                      </a:r>
                      <a:endParaRPr lang="en-US" dirty="0">
                        <a:solidFill>
                          <a:srgbClr val="10253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  <a:cs typeface="Calibri "/>
                        </a:rPr>
                        <a:t>-0.6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  <a:cs typeface="Calibri "/>
                        </a:rPr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  <a:cs typeface="Calibri "/>
                        </a:rPr>
                        <a:t>-6.2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10253F"/>
                          </a:solidFill>
                          <a:latin typeface="+mn-lt"/>
                          <a:cs typeface="Calibri "/>
                        </a:rPr>
                        <a:t>3.7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5921" y="1219200"/>
            <a:ext cx="7972157" cy="5478663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955800" y="1974334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Average Difference = 2.3 (± 1.5)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0253F"/>
                </a:solidFill>
                <a:latin typeface="Calibri (Headings)"/>
                <a:cs typeface="Calibri (Headings)"/>
              </a:rPr>
              <a:t>δ</a:t>
            </a:r>
            <a:r>
              <a:rPr lang="en-US" sz="3600" baseline="30000" dirty="0" smtClean="0">
                <a:solidFill>
                  <a:srgbClr val="10253F"/>
                </a:solidFill>
                <a:latin typeface="Calibri (Headings)"/>
                <a:cs typeface="Calibri (Headings)"/>
              </a:rPr>
              <a:t>15</a:t>
            </a:r>
            <a:r>
              <a:rPr lang="en-US" sz="3600" dirty="0" smtClean="0">
                <a:solidFill>
                  <a:srgbClr val="10253F"/>
                </a:solidFill>
                <a:latin typeface="Calibri (Headings)"/>
                <a:cs typeface="Calibri (Headings)"/>
              </a:rPr>
              <a:t>N (NO</a:t>
            </a:r>
            <a:r>
              <a:rPr lang="en-US" sz="3600" baseline="-25000" dirty="0" smtClean="0">
                <a:solidFill>
                  <a:srgbClr val="10253F"/>
                </a:solidFill>
                <a:latin typeface="Calibri (Headings)"/>
                <a:cs typeface="Calibri (Headings)"/>
              </a:rPr>
              <a:t>3</a:t>
            </a:r>
            <a:r>
              <a:rPr lang="en-US" sz="3600" baseline="30000" dirty="0" smtClean="0">
                <a:solidFill>
                  <a:srgbClr val="10253F"/>
                </a:solidFill>
                <a:latin typeface="Calibri (Headings)"/>
                <a:cs typeface="Calibri (Headings)"/>
              </a:rPr>
              <a:t>-</a:t>
            </a:r>
            <a:r>
              <a:rPr lang="en-US" sz="3600" dirty="0" smtClean="0">
                <a:solidFill>
                  <a:srgbClr val="10253F"/>
                </a:solidFill>
                <a:latin typeface="Calibri (Headings)"/>
                <a:cs typeface="Calibri (Headings)"/>
              </a:rPr>
              <a:t>): Coarse vs. Fine Particles</a:t>
            </a:r>
            <a:endParaRPr lang="en-US" sz="3600" dirty="0">
              <a:solidFill>
                <a:srgbClr val="10253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4100" y="2311400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13%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 preferRelativeResize="0"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5921" y="1218663"/>
            <a:ext cx="7970400" cy="547920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60800" y="210820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Average Difference = 2.7 (± 1.8)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080567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27%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  <p:bldP spid="11" grpId="1"/>
      <p:bldP spid="14" grpId="0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875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43" dirty="0" smtClean="0">
                <a:solidFill>
                  <a:schemeClr val="accent1">
                    <a:lumMod val="75000"/>
                  </a:schemeClr>
                </a:solidFill>
              </a:rPr>
              <a:t>Variations in Δ</a:t>
            </a:r>
            <a:r>
              <a:rPr lang="en-US" sz="3243" baseline="30000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en-US" sz="3243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kumimoji="0" lang="en-US" sz="324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43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3243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43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3243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en-US" sz="3243" dirty="0" smtClean="0">
                <a:solidFill>
                  <a:schemeClr val="accent1">
                    <a:lumMod val="75000"/>
                  </a:schemeClr>
                </a:solidFill>
              </a:rPr>
              <a:t>during</a:t>
            </a:r>
            <a:r>
              <a:rPr kumimoji="0" lang="en-US" sz="324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4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CalNex</a:t>
            </a:r>
            <a:r>
              <a:rPr kumimoji="0" lang="en-US" sz="324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a function of the relative importance of </a:t>
            </a:r>
            <a:r>
              <a:rPr lang="en-US" sz="3243" dirty="0" smtClean="0">
                <a:solidFill>
                  <a:schemeClr val="accent1">
                    <a:lumMod val="75000"/>
                  </a:schemeClr>
                </a:solidFill>
              </a:rPr>
              <a:t>“daytime” (P</a:t>
            </a:r>
            <a:r>
              <a:rPr lang="en-US" sz="3243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3243" dirty="0" smtClean="0">
                <a:solidFill>
                  <a:schemeClr val="accent1">
                    <a:lumMod val="75000"/>
                  </a:schemeClr>
                </a:solidFill>
              </a:rPr>
              <a:t>) and “nighttime” (P</a:t>
            </a:r>
            <a:r>
              <a:rPr lang="en-US" sz="3243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243" dirty="0" smtClean="0">
                <a:solidFill>
                  <a:schemeClr val="accent1">
                    <a:lumMod val="75000"/>
                  </a:schemeClr>
                </a:solidFill>
              </a:rPr>
              <a:t> and P</a:t>
            </a:r>
            <a:r>
              <a:rPr lang="en-US" sz="3243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243" dirty="0" smtClean="0">
                <a:solidFill>
                  <a:schemeClr val="accent1">
                    <a:lumMod val="75000"/>
                  </a:schemeClr>
                </a:solidFill>
              </a:rPr>
              <a:t>) reaction mechanisms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kumimoji="0" lang="en-US" sz="281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Offset in data due to residence time</a:t>
            </a:r>
            <a:r>
              <a:rPr kumimoji="0" lang="en-US" sz="2811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 of </a:t>
            </a:r>
            <a:r>
              <a:rPr lang="en-US" sz="2811" dirty="0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sz="281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811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kumimoji="0" lang="en-US" sz="2811" b="0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3243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more thorough interpretation</a:t>
            </a:r>
            <a:r>
              <a:rPr lang="en-US" sz="3243" dirty="0" smtClean="0">
                <a:solidFill>
                  <a:srgbClr val="376092"/>
                </a:solidFill>
              </a:rPr>
              <a:t> of the atmospheric </a:t>
            </a:r>
            <a:r>
              <a:rPr lang="en-US" sz="3243" dirty="0" smtClean="0">
                <a:solidFill>
                  <a:schemeClr val="accent1">
                    <a:lumMod val="75000"/>
                  </a:schemeClr>
                </a:solidFill>
              </a:rPr>
              <a:t>Δ</a:t>
            </a:r>
            <a:r>
              <a:rPr lang="en-US" sz="3243" baseline="30000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en-US" sz="3243" dirty="0" smtClean="0">
                <a:solidFill>
                  <a:schemeClr val="accent1">
                    <a:lumMod val="75000"/>
                  </a:schemeClr>
                </a:solidFill>
              </a:rPr>
              <a:t>O (NO</a:t>
            </a:r>
            <a:r>
              <a:rPr lang="en-US" sz="3243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243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43" dirty="0" smtClean="0">
                <a:solidFill>
                  <a:schemeClr val="accent1">
                    <a:lumMod val="75000"/>
                  </a:schemeClr>
                </a:solidFill>
              </a:rPr>
              <a:t>) signal will require detailed modeling of the dominant reaction mechanisms</a:t>
            </a:r>
            <a:endParaRPr kumimoji="0" lang="en-US" sz="3243" b="0" i="0" u="none" strike="noStrike" kern="1200" cap="none" spc="0" normalizeH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n-US" sz="2811" noProof="0" dirty="0" smtClean="0">
                <a:solidFill>
                  <a:srgbClr val="376092"/>
                </a:solidFill>
              </a:rPr>
              <a:t>Potential for collaboration, joint publications, etc.</a:t>
            </a:r>
            <a:endParaRPr kumimoji="0" lang="en-US" sz="2811" b="0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875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529" dirty="0" smtClean="0">
                <a:solidFill>
                  <a:srgbClr val="376092"/>
                </a:solidFill>
              </a:rPr>
              <a:t>Small differences in </a:t>
            </a:r>
            <a:r>
              <a:rPr lang="en-US" sz="3529" dirty="0" smtClean="0">
                <a:solidFill>
                  <a:schemeClr val="accent1">
                    <a:lumMod val="75000"/>
                  </a:schemeClr>
                </a:solidFill>
              </a:rPr>
              <a:t>δ</a:t>
            </a:r>
            <a:r>
              <a:rPr lang="en-US" sz="3529" baseline="30000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US" sz="3529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sz="3529" dirty="0" smtClean="0">
                <a:solidFill>
                  <a:srgbClr val="376092"/>
                </a:solidFill>
              </a:rPr>
              <a:t>between coarse and fine particles suggest a common source of NO</a:t>
            </a:r>
            <a:r>
              <a:rPr lang="en-US" sz="3529" baseline="-25000" dirty="0" smtClean="0">
                <a:solidFill>
                  <a:srgbClr val="376092"/>
                </a:solidFill>
              </a:rPr>
              <a:t>X</a:t>
            </a:r>
            <a:r>
              <a:rPr lang="en-US" sz="3529" dirty="0" smtClean="0">
                <a:solidFill>
                  <a:srgbClr val="376092"/>
                </a:solidFill>
              </a:rPr>
              <a:t> in both size fractions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n-US" sz="3059" dirty="0" smtClean="0">
                <a:solidFill>
                  <a:srgbClr val="376092"/>
                </a:solidFill>
              </a:rPr>
              <a:t>Different reaction mechanisms (P</a:t>
            </a:r>
            <a:r>
              <a:rPr lang="en-US" sz="3059" baseline="-25000" dirty="0" smtClean="0">
                <a:solidFill>
                  <a:srgbClr val="376092"/>
                </a:solidFill>
              </a:rPr>
              <a:t>1</a:t>
            </a:r>
            <a:r>
              <a:rPr lang="en-US" sz="3059" dirty="0" smtClean="0">
                <a:solidFill>
                  <a:srgbClr val="376092"/>
                </a:solidFill>
              </a:rPr>
              <a:t>, P</a:t>
            </a:r>
            <a:r>
              <a:rPr lang="en-US" sz="3059" baseline="-25000" dirty="0" smtClean="0">
                <a:solidFill>
                  <a:srgbClr val="376092"/>
                </a:solidFill>
              </a:rPr>
              <a:t>2</a:t>
            </a:r>
            <a:r>
              <a:rPr lang="en-US" sz="3059" dirty="0" smtClean="0">
                <a:solidFill>
                  <a:srgbClr val="376092"/>
                </a:solidFill>
              </a:rPr>
              <a:t>, P</a:t>
            </a:r>
            <a:r>
              <a:rPr lang="en-US" sz="3059" baseline="-25000" dirty="0" smtClean="0">
                <a:solidFill>
                  <a:srgbClr val="376092"/>
                </a:solidFill>
              </a:rPr>
              <a:t>3</a:t>
            </a:r>
            <a:r>
              <a:rPr lang="en-US" sz="3059" dirty="0" smtClean="0">
                <a:solidFill>
                  <a:srgbClr val="376092"/>
                </a:solidFill>
              </a:rPr>
              <a:t>) leading to </a:t>
            </a:r>
            <a:r>
              <a:rPr lang="en-US" sz="3059" dirty="0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sz="3059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059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059" dirty="0" smtClean="0">
                <a:solidFill>
                  <a:srgbClr val="376092"/>
                </a:solidFill>
              </a:rPr>
              <a:t> formation are sensitive to particle </a:t>
            </a:r>
            <a:r>
              <a:rPr lang="en-US" sz="3059" dirty="0" smtClean="0">
                <a:solidFill>
                  <a:srgbClr val="376092"/>
                </a:solidFill>
              </a:rPr>
              <a:t>size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n-US" sz="3059" dirty="0" smtClean="0">
                <a:solidFill>
                  <a:srgbClr val="376092"/>
                </a:solidFill>
              </a:rPr>
              <a:t>Higher </a:t>
            </a:r>
            <a:r>
              <a:rPr lang="en-US" sz="3059" dirty="0" smtClean="0">
                <a:solidFill>
                  <a:schemeClr val="accent1">
                    <a:lumMod val="75000"/>
                  </a:schemeClr>
                </a:solidFill>
              </a:rPr>
              <a:t>δ</a:t>
            </a:r>
            <a:r>
              <a:rPr lang="en-US" sz="3059" baseline="30000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US" sz="3059" dirty="0" smtClean="0">
                <a:solidFill>
                  <a:schemeClr val="accent1">
                    <a:lumMod val="75000"/>
                  </a:schemeClr>
                </a:solidFill>
              </a:rPr>
              <a:t>N in S. Cal. May reflect greater contribution of NO</a:t>
            </a:r>
            <a:r>
              <a:rPr lang="en-US" sz="3059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3059" dirty="0" smtClean="0">
                <a:solidFill>
                  <a:schemeClr val="accent1">
                    <a:lumMod val="75000"/>
                  </a:schemeClr>
                </a:solidFill>
              </a:rPr>
              <a:t> from fuel combustion</a:t>
            </a:r>
            <a:endParaRPr lang="en-US" sz="3059" dirty="0" smtClean="0">
              <a:solidFill>
                <a:srgbClr val="376092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3529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higher </a:t>
            </a:r>
            <a:r>
              <a:rPr lang="en-US" sz="3529" dirty="0" smtClean="0">
                <a:solidFill>
                  <a:schemeClr val="accent1">
                    <a:lumMod val="75000"/>
                  </a:schemeClr>
                </a:solidFill>
              </a:rPr>
              <a:t>Δ</a:t>
            </a:r>
            <a:r>
              <a:rPr lang="en-US" sz="3529" baseline="30000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en-US" sz="3529" dirty="0" smtClean="0">
                <a:solidFill>
                  <a:schemeClr val="accent1">
                    <a:lumMod val="75000"/>
                  </a:schemeClr>
                </a:solidFill>
              </a:rPr>
              <a:t>O (NO</a:t>
            </a:r>
            <a:r>
              <a:rPr lang="en-US" sz="3529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529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529" dirty="0" smtClean="0">
                <a:solidFill>
                  <a:schemeClr val="accent1">
                    <a:lumMod val="75000"/>
                  </a:schemeClr>
                </a:solidFill>
              </a:rPr>
              <a:t>) for the samples collected near Los Angeles may be due to the greater abundance of coarse particle mass</a:t>
            </a:r>
            <a:endParaRPr kumimoji="0" lang="en-US" sz="3529" b="0" i="0" u="none" strike="noStrike" kern="1200" cap="none" spc="0" normalizeH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n-US" sz="3059" noProof="0" dirty="0" smtClean="0">
                <a:solidFill>
                  <a:srgbClr val="376092"/>
                </a:solidFill>
              </a:rPr>
              <a:t>Greater HNO</a:t>
            </a:r>
            <a:r>
              <a:rPr lang="en-US" sz="3059" baseline="-25000" noProof="0" dirty="0" smtClean="0">
                <a:solidFill>
                  <a:srgbClr val="376092"/>
                </a:solidFill>
              </a:rPr>
              <a:t>3</a:t>
            </a:r>
            <a:r>
              <a:rPr lang="en-US" sz="3059" noProof="0" dirty="0" smtClean="0">
                <a:solidFill>
                  <a:srgbClr val="376092"/>
                </a:solidFill>
              </a:rPr>
              <a:t> production via N</a:t>
            </a:r>
            <a:r>
              <a:rPr lang="en-US" sz="3059" baseline="-25000" noProof="0" dirty="0" smtClean="0">
                <a:solidFill>
                  <a:srgbClr val="376092"/>
                </a:solidFill>
              </a:rPr>
              <a:t>2</a:t>
            </a:r>
            <a:r>
              <a:rPr lang="en-US" sz="3059" noProof="0" dirty="0" smtClean="0">
                <a:solidFill>
                  <a:srgbClr val="376092"/>
                </a:solidFill>
              </a:rPr>
              <a:t>O</a:t>
            </a:r>
            <a:r>
              <a:rPr lang="en-US" sz="3059" baseline="-25000" noProof="0" dirty="0" smtClean="0">
                <a:solidFill>
                  <a:srgbClr val="376092"/>
                </a:solidFill>
              </a:rPr>
              <a:t>5</a:t>
            </a:r>
            <a:r>
              <a:rPr lang="en-US" sz="3059" noProof="0" dirty="0" smtClean="0">
                <a:solidFill>
                  <a:srgbClr val="376092"/>
                </a:solidFill>
              </a:rPr>
              <a:t> hydrolysis in coarse particles?</a:t>
            </a:r>
            <a:endParaRPr kumimoji="0" lang="en-US" sz="3059" b="0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3499"/>
            <a:ext cx="9016999" cy="676274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451100" y="127000"/>
            <a:ext cx="4216400" cy="1638300"/>
          </a:xfrm>
          <a:prstGeom prst="wedgeEllipseCallout">
            <a:avLst>
              <a:gd name="adj1" fmla="val 41509"/>
              <a:gd name="adj2" fmla="val 935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700" y="330200"/>
            <a:ext cx="51181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Thank You!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931862"/>
          </a:xfrm>
        </p:spPr>
        <p:txBody>
          <a:bodyPr anchor="t"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Stable Isotope Basics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68438"/>
            <a:ext cx="8229600" cy="38669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Oxygen: 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17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18</a:t>
            </a:r>
            <a:r>
              <a:rPr lang="en-US" dirty="0" smtClean="0">
                <a:solidFill>
                  <a:srgbClr val="376092"/>
                </a:solidFill>
              </a:rPr>
              <a:t>O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Nitrogen: </a:t>
            </a:r>
            <a:r>
              <a:rPr lang="en-US" baseline="30000" dirty="0" smtClean="0">
                <a:solidFill>
                  <a:srgbClr val="376092"/>
                </a:solidFill>
              </a:rPr>
              <a:t>14</a:t>
            </a:r>
            <a:r>
              <a:rPr lang="en-US" dirty="0" smtClean="0">
                <a:solidFill>
                  <a:srgbClr val="376092"/>
                </a:solidFill>
              </a:rPr>
              <a:t>N, </a:t>
            </a:r>
            <a:r>
              <a:rPr lang="en-US" baseline="30000" dirty="0" smtClean="0">
                <a:solidFill>
                  <a:srgbClr val="376092"/>
                </a:solidFill>
              </a:rPr>
              <a:t>15</a:t>
            </a:r>
            <a:r>
              <a:rPr lang="en-US" dirty="0" smtClean="0">
                <a:solidFill>
                  <a:srgbClr val="376092"/>
                </a:solidFill>
              </a:rPr>
              <a:t>N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Atmospheric nitrate (HNO</a:t>
            </a:r>
            <a:r>
              <a:rPr lang="en-US" baseline="-25000" dirty="0" smtClean="0">
                <a:solidFill>
                  <a:srgbClr val="376092"/>
                </a:solidFill>
              </a:rPr>
              <a:t>3 </a:t>
            </a:r>
            <a:r>
              <a:rPr lang="en-US" dirty="0" smtClean="0">
                <a:solidFill>
                  <a:srgbClr val="376092"/>
                </a:solidFill>
              </a:rPr>
              <a:t>/ NO</a:t>
            </a:r>
            <a:r>
              <a:rPr lang="en-US" baseline="-25000" dirty="0" smtClean="0">
                <a:solidFill>
                  <a:srgbClr val="376092"/>
                </a:solidFill>
              </a:rPr>
              <a:t>3</a:t>
            </a:r>
            <a:r>
              <a:rPr lang="en-US" baseline="30000" dirty="0" smtClean="0">
                <a:solidFill>
                  <a:srgbClr val="376092"/>
                </a:solidFill>
              </a:rPr>
              <a:t>-</a:t>
            </a:r>
            <a:r>
              <a:rPr lang="en-US" dirty="0" smtClean="0">
                <a:solidFill>
                  <a:srgbClr val="376092"/>
                </a:solidFill>
              </a:rPr>
              <a:t>) isotope ratios (</a:t>
            </a:r>
            <a:r>
              <a:rPr lang="en-US" baseline="30000" dirty="0" smtClean="0">
                <a:solidFill>
                  <a:srgbClr val="376092"/>
                </a:solidFill>
              </a:rPr>
              <a:t>17</a:t>
            </a:r>
            <a:r>
              <a:rPr lang="en-US" dirty="0" smtClean="0">
                <a:solidFill>
                  <a:srgbClr val="376092"/>
                </a:solidFill>
              </a:rPr>
              <a:t>O/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18</a:t>
            </a:r>
            <a:r>
              <a:rPr lang="en-US" dirty="0" smtClean="0">
                <a:solidFill>
                  <a:srgbClr val="376092"/>
                </a:solidFill>
              </a:rPr>
              <a:t>O/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and</a:t>
            </a:r>
            <a:r>
              <a:rPr lang="en-US" baseline="30000" dirty="0" smtClean="0">
                <a:solidFill>
                  <a:srgbClr val="376092"/>
                </a:solidFill>
              </a:rPr>
              <a:t> 15</a:t>
            </a:r>
            <a:r>
              <a:rPr lang="en-US" dirty="0" smtClean="0">
                <a:solidFill>
                  <a:srgbClr val="376092"/>
                </a:solidFill>
              </a:rPr>
              <a:t>N/</a:t>
            </a:r>
            <a:r>
              <a:rPr lang="en-US" baseline="30000" dirty="0" smtClean="0">
                <a:solidFill>
                  <a:srgbClr val="376092"/>
                </a:solidFill>
              </a:rPr>
              <a:t>14</a:t>
            </a:r>
            <a:r>
              <a:rPr lang="en-US" dirty="0" smtClean="0">
                <a:solidFill>
                  <a:srgbClr val="376092"/>
                </a:solidFill>
              </a:rPr>
              <a:t>N) serve as interpretive tools to quantify NO</a:t>
            </a:r>
            <a:r>
              <a:rPr lang="en-US" baseline="-25000" dirty="0" smtClean="0">
                <a:solidFill>
                  <a:srgbClr val="376092"/>
                </a:solidFill>
              </a:rPr>
              <a:t>X</a:t>
            </a:r>
            <a:r>
              <a:rPr lang="en-US" dirty="0" smtClean="0">
                <a:solidFill>
                  <a:srgbClr val="376092"/>
                </a:solidFill>
              </a:rPr>
              <a:t> sources and removal mechanisms</a:t>
            </a:r>
            <a:endParaRPr lang="en-US" baseline="-25000" dirty="0" smtClean="0">
              <a:solidFill>
                <a:srgbClr val="376092"/>
              </a:solidFill>
            </a:endParaRPr>
          </a:p>
          <a:p>
            <a:r>
              <a:rPr lang="en-US" dirty="0" smtClean="0">
                <a:solidFill>
                  <a:srgbClr val="376092"/>
                </a:solidFill>
              </a:rPr>
              <a:t>Delta (</a:t>
            </a:r>
            <a:r>
              <a:rPr lang="en-US" dirty="0" err="1" smtClean="0">
                <a:solidFill>
                  <a:srgbClr val="376092"/>
                </a:solidFill>
              </a:rPr>
              <a:t>δ</a:t>
            </a:r>
            <a:r>
              <a:rPr lang="en-US" dirty="0" smtClean="0">
                <a:solidFill>
                  <a:srgbClr val="376092"/>
                </a:solidFill>
              </a:rPr>
              <a:t> and </a:t>
            </a:r>
            <a:r>
              <a:rPr lang="en-US" dirty="0" err="1" smtClean="0">
                <a:solidFill>
                  <a:srgbClr val="376092"/>
                </a:solidFill>
              </a:rPr>
              <a:t>Δ</a:t>
            </a:r>
            <a:r>
              <a:rPr lang="en-US" dirty="0" smtClean="0">
                <a:solidFill>
                  <a:srgbClr val="376092"/>
                </a:solidFill>
              </a:rPr>
              <a:t>) values in units of “per mil” (‰)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376092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37609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15" y="152947"/>
            <a:ext cx="1045285" cy="1018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50228"/>
            <a:ext cx="1079501" cy="1021063"/>
          </a:xfrm>
          <a:prstGeom prst="rect">
            <a:avLst/>
          </a:prstGeom>
          <a:scene3d>
            <a:camera prst="orthographicFront">
              <a:rot lat="0" lon="1002000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83862" y="5590282"/>
            <a:ext cx="7788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δ</a:t>
            </a:r>
            <a:r>
              <a:rPr lang="en-US" sz="3200" baseline="30000" dirty="0" smtClean="0">
                <a:solidFill>
                  <a:schemeClr val="accent3">
                    <a:lumMod val="50000"/>
                  </a:schemeClr>
                </a:solidFill>
              </a:rPr>
              <a:t>18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3200" baseline="-25000" dirty="0" smtClean="0">
                <a:solidFill>
                  <a:schemeClr val="accent3">
                    <a:lumMod val="50000"/>
                  </a:schemeClr>
                </a:solidFill>
              </a:rPr>
              <a:t>sample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= (</a:t>
            </a:r>
            <a:r>
              <a:rPr lang="en-US" sz="3200" baseline="30000" dirty="0" smtClean="0">
                <a:solidFill>
                  <a:schemeClr val="accent3">
                    <a:lumMod val="50000"/>
                  </a:schemeClr>
                </a:solidFill>
              </a:rPr>
              <a:t>18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O/</a:t>
            </a:r>
            <a:r>
              <a:rPr lang="en-US" sz="3200" baseline="30000" dirty="0" smtClean="0">
                <a:solidFill>
                  <a:schemeClr val="accent3">
                    <a:lumMod val="50000"/>
                  </a:schemeClr>
                </a:solidFill>
              </a:rPr>
              <a:t>16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O)</a:t>
            </a:r>
            <a:r>
              <a:rPr lang="en-US" sz="3200" baseline="-25000" dirty="0" smtClean="0">
                <a:solidFill>
                  <a:schemeClr val="accent3">
                    <a:lumMod val="50000"/>
                  </a:schemeClr>
                </a:solidFill>
              </a:rPr>
              <a:t>sample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/ (</a:t>
            </a:r>
            <a:r>
              <a:rPr lang="en-US" sz="3200" baseline="30000" dirty="0" smtClean="0">
                <a:solidFill>
                  <a:schemeClr val="accent3">
                    <a:lumMod val="50000"/>
                  </a:schemeClr>
                </a:solidFill>
              </a:rPr>
              <a:t>18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O/</a:t>
            </a:r>
            <a:r>
              <a:rPr lang="en-US" sz="3200" baseline="30000" dirty="0" smtClean="0">
                <a:solidFill>
                  <a:schemeClr val="accent3">
                    <a:lumMod val="50000"/>
                  </a:schemeClr>
                </a:solidFill>
              </a:rPr>
              <a:t>16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O)</a:t>
            </a:r>
            <a:r>
              <a:rPr lang="en-US" sz="3200" baseline="-25000" dirty="0" smtClean="0">
                <a:solidFill>
                  <a:schemeClr val="accent3">
                    <a:lumMod val="50000"/>
                  </a:schemeClr>
                </a:solidFill>
              </a:rPr>
              <a:t>standard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- 1</a:t>
            </a:r>
          </a:p>
          <a:p>
            <a:pPr algn="ctr"/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0253F"/>
                </a:solidFill>
              </a:rPr>
              <a:t>δ</a:t>
            </a:r>
            <a:r>
              <a:rPr lang="en-US" baseline="30000" dirty="0" smtClean="0">
                <a:solidFill>
                  <a:srgbClr val="10253F"/>
                </a:solidFill>
              </a:rPr>
              <a:t>18</a:t>
            </a:r>
            <a:r>
              <a:rPr lang="en-US" dirty="0" smtClean="0">
                <a:solidFill>
                  <a:srgbClr val="10253F"/>
                </a:solidFill>
              </a:rPr>
              <a:t>O and δ</a:t>
            </a:r>
            <a:r>
              <a:rPr lang="en-US" baseline="30000" dirty="0" smtClean="0">
                <a:solidFill>
                  <a:srgbClr val="10253F"/>
                </a:solidFill>
              </a:rPr>
              <a:t>17</a:t>
            </a:r>
            <a:r>
              <a:rPr lang="en-US" dirty="0" smtClean="0">
                <a:solidFill>
                  <a:srgbClr val="10253F"/>
                </a:solidFill>
              </a:rPr>
              <a:t>O</a:t>
            </a:r>
            <a:endParaRPr lang="en-US" dirty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95" y="1132234"/>
            <a:ext cx="8229600" cy="541379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dirty="0" smtClean="0">
              <a:solidFill>
                <a:srgbClr val="10253F"/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10253F"/>
                </a:solidFill>
              </a:rPr>
              <a:t>Δ</a:t>
            </a:r>
            <a:r>
              <a:rPr lang="en-US" sz="3600" baseline="30000" dirty="0" smtClean="0">
                <a:solidFill>
                  <a:srgbClr val="10253F"/>
                </a:solidFill>
              </a:rPr>
              <a:t>17</a:t>
            </a:r>
            <a:r>
              <a:rPr lang="en-US" sz="3600" dirty="0" smtClean="0">
                <a:solidFill>
                  <a:srgbClr val="10253F"/>
                </a:solidFill>
              </a:rPr>
              <a:t>O = δ</a:t>
            </a:r>
            <a:r>
              <a:rPr lang="en-US" sz="3600" baseline="30000" dirty="0" smtClean="0">
                <a:solidFill>
                  <a:srgbClr val="10253F"/>
                </a:solidFill>
              </a:rPr>
              <a:t>17</a:t>
            </a:r>
            <a:r>
              <a:rPr lang="en-US" sz="3600" dirty="0" smtClean="0">
                <a:solidFill>
                  <a:srgbClr val="10253F"/>
                </a:solidFill>
              </a:rPr>
              <a:t>O - 0.52*δ</a:t>
            </a:r>
            <a:r>
              <a:rPr lang="en-US" sz="3600" baseline="30000" dirty="0" smtClean="0">
                <a:solidFill>
                  <a:srgbClr val="10253F"/>
                </a:solidFill>
              </a:rPr>
              <a:t>18</a:t>
            </a:r>
            <a:r>
              <a:rPr lang="en-US" sz="3600" dirty="0" smtClean="0">
                <a:solidFill>
                  <a:srgbClr val="10253F"/>
                </a:solidFill>
              </a:rPr>
              <a:t>O = 0</a:t>
            </a:r>
          </a:p>
          <a:p>
            <a:pPr algn="ctr"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TF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970" y="1734370"/>
            <a:ext cx="3924830" cy="2830284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96482" y="1822113"/>
            <a:ext cx="152841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slope = 0.52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0013" y="3586885"/>
            <a:ext cx="1509071" cy="83099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Terrestrial Fractionation Line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5862466" y="3325279"/>
            <a:ext cx="523515" cy="273759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2600" y="2038013"/>
            <a:ext cx="38735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For most oxygen-bearing compounds:</a:t>
            </a:r>
          </a:p>
          <a:p>
            <a:pPr algn="ct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O = 0.52*δ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</a:rPr>
              <a:t>18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Oxygen Isotope “Anomaly” 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(Δ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O) of Ozone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542" y="1571247"/>
            <a:ext cx="4666358" cy="4651753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5100" y="2139613"/>
            <a:ext cx="38735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For Ozone (O</a:t>
            </a:r>
            <a:r>
              <a:rPr lang="en-US" sz="3200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):</a:t>
            </a:r>
          </a:p>
          <a:p>
            <a:pPr algn="ct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O ≠ 0.52*δ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</a:rPr>
              <a:t>18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</a:p>
          <a:p>
            <a:pPr algn="ctr">
              <a:buNone/>
            </a:pP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2800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 = δ</a:t>
            </a:r>
            <a:r>
              <a:rPr lang="en-US" sz="2800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 - 0.52*δ</a:t>
            </a:r>
            <a:r>
              <a:rPr lang="en-US" sz="2800" baseline="30000" dirty="0" smtClean="0">
                <a:solidFill>
                  <a:schemeClr val="tx2">
                    <a:lumMod val="50000"/>
                  </a:schemeClr>
                </a:solidFill>
              </a:rPr>
              <a:t>18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 = 20-35 ‰ </a:t>
            </a:r>
          </a:p>
          <a:p>
            <a:pPr algn="ctr">
              <a:buNone/>
            </a:pP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2300" y="6362700"/>
            <a:ext cx="420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10253F"/>
                </a:solidFill>
              </a:rPr>
              <a:t>Thiemens</a:t>
            </a:r>
            <a:r>
              <a:rPr lang="en-US" sz="1600" dirty="0" smtClean="0">
                <a:solidFill>
                  <a:srgbClr val="10253F"/>
                </a:solidFill>
              </a:rPr>
              <a:t>, 2006, </a:t>
            </a:r>
            <a:r>
              <a:rPr lang="en-US" sz="1600" i="1" dirty="0" err="1" smtClean="0">
                <a:solidFill>
                  <a:srgbClr val="10253F"/>
                </a:solidFill>
              </a:rPr>
              <a:t>Annu</a:t>
            </a:r>
            <a:r>
              <a:rPr lang="en-US" sz="1600" i="1" dirty="0" smtClean="0">
                <a:solidFill>
                  <a:srgbClr val="10253F"/>
                </a:solidFill>
              </a:rPr>
              <a:t>. Rev. Earth Planet Sci.</a:t>
            </a:r>
            <a:endParaRPr lang="en-US" sz="1600" i="1" dirty="0">
              <a:solidFill>
                <a:srgbClr val="1025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6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Isotope Transfer During NO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Oxidation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dirty="0" smtClean="0">
                <a:solidFill>
                  <a:srgbClr val="10253F"/>
                </a:solidFill>
              </a:rPr>
              <a:t>NO</a:t>
            </a:r>
            <a:r>
              <a:rPr lang="en-US" baseline="-25000" dirty="0" smtClean="0">
                <a:solidFill>
                  <a:srgbClr val="10253F"/>
                </a:solidFill>
              </a:rPr>
              <a:t>2</a:t>
            </a:r>
            <a:r>
              <a:rPr lang="en-US" dirty="0" smtClean="0">
                <a:solidFill>
                  <a:srgbClr val="10253F"/>
                </a:solidFill>
              </a:rPr>
              <a:t> + O</a:t>
            </a:r>
            <a:r>
              <a:rPr lang="en-US" baseline="-25000" dirty="0" smtClean="0">
                <a:solidFill>
                  <a:srgbClr val="10253F"/>
                </a:solidFill>
              </a:rPr>
              <a:t>3</a:t>
            </a:r>
            <a:r>
              <a:rPr lang="en-US" dirty="0" smtClean="0">
                <a:solidFill>
                  <a:srgbClr val="10253F"/>
                </a:solidFill>
              </a:rPr>
              <a:t>            NO</a:t>
            </a:r>
            <a:r>
              <a:rPr lang="en-US" baseline="-25000" dirty="0" smtClean="0">
                <a:solidFill>
                  <a:srgbClr val="10253F"/>
                </a:solidFill>
              </a:rPr>
              <a:t>3</a:t>
            </a:r>
            <a:r>
              <a:rPr lang="en-US" dirty="0" smtClean="0">
                <a:solidFill>
                  <a:srgbClr val="10253F"/>
                </a:solidFill>
              </a:rPr>
              <a:t> + O</a:t>
            </a:r>
            <a:r>
              <a:rPr lang="en-US" baseline="-25000" dirty="0" smtClean="0">
                <a:solidFill>
                  <a:srgbClr val="10253F"/>
                </a:solidFill>
              </a:rPr>
              <a:t>2</a:t>
            </a:r>
            <a:r>
              <a:rPr lang="en-US" dirty="0" smtClean="0">
                <a:solidFill>
                  <a:srgbClr val="10253F"/>
                </a:solidFill>
              </a:rPr>
              <a:t>           </a:t>
            </a:r>
          </a:p>
          <a:p>
            <a:pPr algn="ctr">
              <a:lnSpc>
                <a:spcPct val="200000"/>
              </a:lnSpc>
              <a:buNone/>
            </a:pPr>
            <a:r>
              <a:rPr lang="en-US" dirty="0" smtClean="0">
                <a:solidFill>
                  <a:srgbClr val="10253F"/>
                </a:solidFill>
              </a:rPr>
              <a:t>N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rgbClr val="10253F"/>
                </a:solidFill>
              </a:rPr>
              <a:t> + </a:t>
            </a:r>
            <a:r>
              <a:rPr lang="en-US" baseline="30000" dirty="0" smtClean="0">
                <a:solidFill>
                  <a:srgbClr val="FF0000"/>
                </a:solidFill>
              </a:rPr>
              <a:t>16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18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17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10253F"/>
                </a:solidFill>
              </a:rPr>
              <a:t>            N</a:t>
            </a:r>
            <a:r>
              <a:rPr lang="en-US" baseline="30000" dirty="0" smtClean="0">
                <a:solidFill>
                  <a:srgbClr val="FF0000"/>
                </a:solidFill>
              </a:rPr>
              <a:t>16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18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>
                <a:solidFill>
                  <a:srgbClr val="FF0000"/>
                </a:solidFill>
              </a:rPr>
              <a:t>17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10253F"/>
                </a:solidFill>
              </a:rPr>
              <a:t> + 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</a:t>
            </a:r>
            <a:r>
              <a:rPr lang="en-US" baseline="30000" dirty="0" smtClean="0">
                <a:solidFill>
                  <a:srgbClr val="376092"/>
                </a:solidFill>
              </a:rPr>
              <a:t>18</a:t>
            </a:r>
            <a:r>
              <a:rPr lang="en-US" dirty="0" smtClean="0">
                <a:solidFill>
                  <a:srgbClr val="376092"/>
                </a:solidFill>
              </a:rPr>
              <a:t>O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 Atmospherically-Derived </a:t>
            </a:r>
            <a:r>
              <a:rPr lang="en-US" dirty="0" smtClean="0">
                <a:solidFill>
                  <a:srgbClr val="376092"/>
                </a:solidFill>
              </a:rPr>
              <a:t>Nitrate (NO</a:t>
            </a:r>
            <a:r>
              <a:rPr lang="en-US" baseline="-25000" dirty="0" smtClean="0">
                <a:solidFill>
                  <a:srgbClr val="376092"/>
                </a:solidFill>
              </a:rPr>
              <a:t>3</a:t>
            </a:r>
            <a:r>
              <a:rPr lang="en-US" baseline="30000" dirty="0" smtClean="0">
                <a:solidFill>
                  <a:srgbClr val="376092"/>
                </a:solidFill>
              </a:rPr>
              <a:t>-</a:t>
            </a:r>
            <a:r>
              <a:rPr lang="en-US" dirty="0" smtClean="0">
                <a:solidFill>
                  <a:srgbClr val="376092"/>
                </a:solidFill>
              </a:rPr>
              <a:t>):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 = δ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 - 0.52*δ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18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 =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027" dirty="0" smtClean="0">
                <a:solidFill>
                  <a:schemeClr val="tx2">
                    <a:lumMod val="50000"/>
                  </a:schemeClr>
                </a:solidFill>
              </a:rPr>
              <a:t>20-30 ‰ (</a:t>
            </a:r>
            <a:r>
              <a:rPr lang="en-US" sz="3027" dirty="0" err="1" smtClean="0">
                <a:solidFill>
                  <a:schemeClr val="tx2">
                    <a:lumMod val="50000"/>
                  </a:schemeClr>
                </a:solidFill>
              </a:rPr>
              <a:t>tropospheric</a:t>
            </a:r>
            <a:r>
              <a:rPr lang="en-US" sz="3027" dirty="0" smtClean="0">
                <a:solidFill>
                  <a:schemeClr val="tx2">
                    <a:lumMod val="50000"/>
                  </a:schemeClr>
                </a:solidFill>
              </a:rPr>
              <a:t> O</a:t>
            </a:r>
            <a:r>
              <a:rPr lang="en-US" sz="3027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3027" dirty="0" smtClean="0">
                <a:solidFill>
                  <a:schemeClr val="tx2">
                    <a:lumMod val="50000"/>
                  </a:schemeClr>
                </a:solidFill>
              </a:rPr>
              <a:t>), 30-40 ‰ (</a:t>
            </a:r>
            <a:r>
              <a:rPr lang="en-US" sz="3027" dirty="0" err="1" smtClean="0">
                <a:solidFill>
                  <a:schemeClr val="tx2">
                    <a:lumMod val="50000"/>
                  </a:schemeClr>
                </a:solidFill>
              </a:rPr>
              <a:t>statospheric</a:t>
            </a:r>
            <a:r>
              <a:rPr lang="en-US" sz="3027" dirty="0" smtClean="0">
                <a:solidFill>
                  <a:schemeClr val="tx2">
                    <a:lumMod val="50000"/>
                  </a:schemeClr>
                </a:solidFill>
              </a:rPr>
              <a:t> O</a:t>
            </a:r>
            <a:r>
              <a:rPr lang="en-US" sz="3027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3027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>
              <a:lnSpc>
                <a:spcPct val="200000"/>
              </a:lnSpc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200000"/>
              </a:lnSpc>
              <a:buNone/>
            </a:pPr>
            <a:endParaRPr lang="en-US" dirty="0" smtClean="0">
              <a:solidFill>
                <a:srgbClr val="376092"/>
              </a:solidFill>
            </a:endParaRPr>
          </a:p>
          <a:p>
            <a:pPr algn="ctr">
              <a:lnSpc>
                <a:spcPct val="200000"/>
              </a:lnSpc>
              <a:buNone/>
            </a:pPr>
            <a:endParaRPr lang="en-US" dirty="0" smtClean="0">
              <a:solidFill>
                <a:srgbClr val="376092"/>
              </a:solidFill>
            </a:endParaRPr>
          </a:p>
          <a:p>
            <a:pPr algn="ctr">
              <a:lnSpc>
                <a:spcPct val="200000"/>
              </a:lnSpc>
              <a:buNone/>
            </a:pP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33850" y="2516367"/>
            <a:ext cx="8763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33850" y="3479800"/>
            <a:ext cx="8763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5"/>
          <p:cNvGrpSpPr/>
          <p:nvPr/>
        </p:nvGrpSpPr>
        <p:grpSpPr>
          <a:xfrm>
            <a:off x="6578600" y="1146176"/>
            <a:ext cx="2254250" cy="1698624"/>
            <a:chOff x="6604000" y="955676"/>
            <a:chExt cx="2254250" cy="1698624"/>
          </a:xfrm>
        </p:grpSpPr>
        <p:grpSp>
          <p:nvGrpSpPr>
            <p:cNvPr id="12" name="Group 11"/>
            <p:cNvGrpSpPr/>
            <p:nvPr/>
          </p:nvGrpSpPr>
          <p:grpSpPr>
            <a:xfrm>
              <a:off x="6896100" y="955676"/>
              <a:ext cx="1962150" cy="1400353"/>
              <a:chOff x="6743700" y="1173162"/>
              <a:chExt cx="1962150" cy="1400353"/>
            </a:xfrm>
          </p:grpSpPr>
          <p:sp>
            <p:nvSpPr>
              <p:cNvPr id="7" name="Moon 6"/>
              <p:cNvSpPr/>
              <p:nvPr/>
            </p:nvSpPr>
            <p:spPr>
              <a:xfrm rot="10800000">
                <a:off x="8362950" y="1428750"/>
                <a:ext cx="342900" cy="1016000"/>
              </a:xfrm>
              <a:prstGeom prst="moon">
                <a:avLst>
                  <a:gd name="adj" fmla="val 31945"/>
                </a:avLst>
              </a:prstGeom>
              <a:gradFill flip="none" rotWithShape="1">
                <a:gsLst>
                  <a:gs pos="86000">
                    <a:srgbClr val="FFFF00"/>
                  </a:gs>
                  <a:gs pos="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6743700" y="1211262"/>
                <a:ext cx="393700" cy="351631"/>
              </a:xfrm>
              <a:prstGeom prst="star5">
                <a:avLst/>
              </a:prstGeom>
              <a:gradFill flip="none" rotWithShape="1">
                <a:gsLst>
                  <a:gs pos="98000">
                    <a:srgbClr val="FFFF00"/>
                  </a:gs>
                  <a:gs pos="3600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185150" y="1703388"/>
                <a:ext cx="203200" cy="233362"/>
              </a:xfrm>
              <a:prstGeom prst="star5">
                <a:avLst/>
              </a:prstGeom>
              <a:gradFill flip="none" rotWithShape="1">
                <a:gsLst>
                  <a:gs pos="98000">
                    <a:srgbClr val="FFFF00"/>
                  </a:gs>
                  <a:gs pos="3600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7962900" y="1173162"/>
                <a:ext cx="203200" cy="233362"/>
              </a:xfrm>
              <a:prstGeom prst="star5">
                <a:avLst/>
              </a:prstGeom>
              <a:gradFill flip="none" rotWithShape="1">
                <a:gsLst>
                  <a:gs pos="98000">
                    <a:srgbClr val="FFFF00"/>
                  </a:gs>
                  <a:gs pos="3600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8001000" y="2340153"/>
                <a:ext cx="203200" cy="233362"/>
              </a:xfrm>
              <a:prstGeom prst="star5">
                <a:avLst/>
              </a:prstGeom>
              <a:gradFill flip="none" rotWithShape="1">
                <a:gsLst>
                  <a:gs pos="98000">
                    <a:srgbClr val="FFFF00"/>
                  </a:gs>
                  <a:gs pos="3600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Cloud Callout 13"/>
            <p:cNvSpPr/>
            <p:nvPr/>
          </p:nvSpPr>
          <p:spPr>
            <a:xfrm>
              <a:off x="6604000" y="1038226"/>
              <a:ext cx="1727200" cy="1616074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94500" y="1214438"/>
              <a:ext cx="139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>
                      <a:lumMod val="50000"/>
                    </a:schemeClr>
                  </a:solidFill>
                </a:rPr>
                <a:t>Important nighttime NO</a:t>
              </a:r>
              <a:r>
                <a:rPr lang="en-US" i="1" baseline="-25000" dirty="0" smtClean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  <a:r>
                <a:rPr lang="en-US" i="1" dirty="0" smtClean="0">
                  <a:solidFill>
                    <a:schemeClr val="tx2">
                      <a:lumMod val="50000"/>
                    </a:schemeClr>
                  </a:solidFill>
                </a:rPr>
                <a:t> removal mechanism</a:t>
              </a:r>
              <a:endParaRPr lang="en-US" i="1" baseline="-25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10253F"/>
                </a:solidFill>
              </a:rPr>
              <a:t>δ</a:t>
            </a:r>
            <a:r>
              <a:rPr lang="en-US" baseline="30000" dirty="0" smtClean="0">
                <a:solidFill>
                  <a:srgbClr val="10253F"/>
                </a:solidFill>
              </a:rPr>
              <a:t>15</a:t>
            </a:r>
            <a:r>
              <a:rPr lang="en-US" dirty="0" smtClean="0">
                <a:solidFill>
                  <a:srgbClr val="10253F"/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(NO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- Diurnal Variations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1301" y="894846"/>
            <a:ext cx="8657934" cy="5899654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931862"/>
          </a:xfrm>
        </p:spPr>
        <p:txBody>
          <a:bodyPr anchor="t"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Stable Isotope Basics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68438"/>
            <a:ext cx="8229600" cy="38669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Oxygen: 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17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18</a:t>
            </a:r>
            <a:r>
              <a:rPr lang="en-US" dirty="0" smtClean="0">
                <a:solidFill>
                  <a:srgbClr val="376092"/>
                </a:solidFill>
              </a:rPr>
              <a:t>O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Nitrogen: </a:t>
            </a:r>
            <a:r>
              <a:rPr lang="en-US" baseline="30000" dirty="0" smtClean="0">
                <a:solidFill>
                  <a:srgbClr val="376092"/>
                </a:solidFill>
              </a:rPr>
              <a:t>14</a:t>
            </a:r>
            <a:r>
              <a:rPr lang="en-US" dirty="0" smtClean="0">
                <a:solidFill>
                  <a:srgbClr val="376092"/>
                </a:solidFill>
              </a:rPr>
              <a:t>N, </a:t>
            </a:r>
            <a:r>
              <a:rPr lang="en-US" baseline="30000" dirty="0" smtClean="0">
                <a:solidFill>
                  <a:srgbClr val="376092"/>
                </a:solidFill>
              </a:rPr>
              <a:t>15</a:t>
            </a:r>
            <a:r>
              <a:rPr lang="en-US" dirty="0" smtClean="0">
                <a:solidFill>
                  <a:srgbClr val="376092"/>
                </a:solidFill>
              </a:rPr>
              <a:t>N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Atmospheric nitrate (HNO</a:t>
            </a:r>
            <a:r>
              <a:rPr lang="en-US" baseline="-25000" dirty="0" smtClean="0">
                <a:solidFill>
                  <a:srgbClr val="376092"/>
                </a:solidFill>
              </a:rPr>
              <a:t>3 </a:t>
            </a:r>
            <a:r>
              <a:rPr lang="en-US" dirty="0" smtClean="0">
                <a:solidFill>
                  <a:srgbClr val="376092"/>
                </a:solidFill>
              </a:rPr>
              <a:t>/ NO</a:t>
            </a:r>
            <a:r>
              <a:rPr lang="en-US" baseline="-25000" dirty="0" smtClean="0">
                <a:solidFill>
                  <a:srgbClr val="376092"/>
                </a:solidFill>
              </a:rPr>
              <a:t>3</a:t>
            </a:r>
            <a:r>
              <a:rPr lang="en-US" baseline="30000" dirty="0" smtClean="0">
                <a:solidFill>
                  <a:srgbClr val="376092"/>
                </a:solidFill>
              </a:rPr>
              <a:t>-</a:t>
            </a:r>
            <a:r>
              <a:rPr lang="en-US" dirty="0" smtClean="0">
                <a:solidFill>
                  <a:srgbClr val="376092"/>
                </a:solidFill>
              </a:rPr>
              <a:t>) isotope ratios (</a:t>
            </a:r>
            <a:r>
              <a:rPr lang="en-US" baseline="30000" dirty="0" smtClean="0">
                <a:solidFill>
                  <a:srgbClr val="376092"/>
                </a:solidFill>
              </a:rPr>
              <a:t>17</a:t>
            </a:r>
            <a:r>
              <a:rPr lang="en-US" dirty="0" smtClean="0">
                <a:solidFill>
                  <a:srgbClr val="376092"/>
                </a:solidFill>
              </a:rPr>
              <a:t>O/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18</a:t>
            </a:r>
            <a:r>
              <a:rPr lang="en-US" dirty="0" smtClean="0">
                <a:solidFill>
                  <a:srgbClr val="376092"/>
                </a:solidFill>
              </a:rPr>
              <a:t>O/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and</a:t>
            </a:r>
            <a:r>
              <a:rPr lang="en-US" baseline="30000" dirty="0" smtClean="0">
                <a:solidFill>
                  <a:srgbClr val="376092"/>
                </a:solidFill>
              </a:rPr>
              <a:t> 15</a:t>
            </a:r>
            <a:r>
              <a:rPr lang="en-US" dirty="0" smtClean="0">
                <a:solidFill>
                  <a:srgbClr val="376092"/>
                </a:solidFill>
              </a:rPr>
              <a:t>N/</a:t>
            </a:r>
            <a:r>
              <a:rPr lang="en-US" baseline="30000" dirty="0" smtClean="0">
                <a:solidFill>
                  <a:srgbClr val="376092"/>
                </a:solidFill>
              </a:rPr>
              <a:t>14</a:t>
            </a:r>
            <a:r>
              <a:rPr lang="en-US" dirty="0" smtClean="0">
                <a:solidFill>
                  <a:srgbClr val="376092"/>
                </a:solidFill>
              </a:rPr>
              <a:t>N) serve as interpretive tools to quantify NO</a:t>
            </a:r>
            <a:r>
              <a:rPr lang="en-US" baseline="-25000" dirty="0" smtClean="0">
                <a:solidFill>
                  <a:srgbClr val="376092"/>
                </a:solidFill>
              </a:rPr>
              <a:t>X</a:t>
            </a:r>
            <a:r>
              <a:rPr lang="en-US" dirty="0" smtClean="0">
                <a:solidFill>
                  <a:srgbClr val="376092"/>
                </a:solidFill>
              </a:rPr>
              <a:t> sources and removal mechanisms</a:t>
            </a:r>
            <a:endParaRPr lang="en-US" baseline="-25000" dirty="0" smtClean="0">
              <a:solidFill>
                <a:srgbClr val="376092"/>
              </a:solidFill>
            </a:endParaRPr>
          </a:p>
          <a:p>
            <a:r>
              <a:rPr lang="en-US" dirty="0" smtClean="0">
                <a:solidFill>
                  <a:srgbClr val="376092"/>
                </a:solidFill>
              </a:rPr>
              <a:t>Delta (</a:t>
            </a:r>
            <a:r>
              <a:rPr lang="en-US" dirty="0" err="1" smtClean="0">
                <a:solidFill>
                  <a:srgbClr val="376092"/>
                </a:solidFill>
              </a:rPr>
              <a:t>δ</a:t>
            </a:r>
            <a:r>
              <a:rPr lang="en-US" dirty="0" smtClean="0">
                <a:solidFill>
                  <a:srgbClr val="376092"/>
                </a:solidFill>
              </a:rPr>
              <a:t> and </a:t>
            </a:r>
            <a:r>
              <a:rPr lang="en-US" dirty="0" err="1" smtClean="0">
                <a:solidFill>
                  <a:srgbClr val="376092"/>
                </a:solidFill>
              </a:rPr>
              <a:t>Δ</a:t>
            </a:r>
            <a:r>
              <a:rPr lang="en-US" dirty="0" smtClean="0">
                <a:solidFill>
                  <a:srgbClr val="376092"/>
                </a:solidFill>
              </a:rPr>
              <a:t>) values in units of “per mil” (‰)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376092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37609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15" y="152947"/>
            <a:ext cx="1045285" cy="1018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50228"/>
            <a:ext cx="1079501" cy="1021063"/>
          </a:xfrm>
          <a:prstGeom prst="rect">
            <a:avLst/>
          </a:prstGeom>
          <a:scene3d>
            <a:camera prst="orthographicFront">
              <a:rot lat="0" lon="1002000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94979" y="5590282"/>
            <a:ext cx="77540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δ</a:t>
            </a:r>
            <a:r>
              <a:rPr lang="en-US" sz="3200" baseline="30000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</a:rPr>
              <a:t>sample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= (</a:t>
            </a:r>
            <a:r>
              <a:rPr lang="en-US" sz="3200" baseline="30000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N/</a:t>
            </a:r>
            <a:r>
              <a:rPr lang="en-US" sz="3200" baseline="30000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N)</a:t>
            </a:r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</a:rPr>
              <a:t>sample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/ (</a:t>
            </a:r>
            <a:r>
              <a:rPr lang="en-US" sz="3200" baseline="30000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N/</a:t>
            </a:r>
            <a:r>
              <a:rPr lang="en-US" sz="3200" baseline="30000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N)</a:t>
            </a:r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</a:rPr>
              <a:t>standard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- 1</a:t>
            </a:r>
          </a:p>
          <a:p>
            <a:pPr algn="ctr"/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931862"/>
          </a:xfrm>
        </p:spPr>
        <p:txBody>
          <a:bodyPr anchor="t"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Stable Isotope Basics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68438"/>
            <a:ext cx="8229600" cy="38669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Oxygen: 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17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18</a:t>
            </a:r>
            <a:r>
              <a:rPr lang="en-US" dirty="0" smtClean="0">
                <a:solidFill>
                  <a:srgbClr val="376092"/>
                </a:solidFill>
              </a:rPr>
              <a:t>O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Nitrogen: </a:t>
            </a:r>
            <a:r>
              <a:rPr lang="en-US" baseline="30000" dirty="0" smtClean="0">
                <a:solidFill>
                  <a:srgbClr val="376092"/>
                </a:solidFill>
              </a:rPr>
              <a:t>14</a:t>
            </a:r>
            <a:r>
              <a:rPr lang="en-US" dirty="0" smtClean="0">
                <a:solidFill>
                  <a:srgbClr val="376092"/>
                </a:solidFill>
              </a:rPr>
              <a:t>N, </a:t>
            </a:r>
            <a:r>
              <a:rPr lang="en-US" baseline="30000" dirty="0" smtClean="0">
                <a:solidFill>
                  <a:srgbClr val="376092"/>
                </a:solidFill>
              </a:rPr>
              <a:t>15</a:t>
            </a:r>
            <a:r>
              <a:rPr lang="en-US" dirty="0" smtClean="0">
                <a:solidFill>
                  <a:srgbClr val="376092"/>
                </a:solidFill>
              </a:rPr>
              <a:t>N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Atmospheric nitrate (HNO</a:t>
            </a:r>
            <a:r>
              <a:rPr lang="en-US" baseline="-25000" dirty="0" smtClean="0">
                <a:solidFill>
                  <a:srgbClr val="376092"/>
                </a:solidFill>
              </a:rPr>
              <a:t>3 </a:t>
            </a:r>
            <a:r>
              <a:rPr lang="en-US" dirty="0" smtClean="0">
                <a:solidFill>
                  <a:srgbClr val="376092"/>
                </a:solidFill>
              </a:rPr>
              <a:t>/ NO</a:t>
            </a:r>
            <a:r>
              <a:rPr lang="en-US" baseline="-25000" dirty="0" smtClean="0">
                <a:solidFill>
                  <a:srgbClr val="376092"/>
                </a:solidFill>
              </a:rPr>
              <a:t>3</a:t>
            </a:r>
            <a:r>
              <a:rPr lang="en-US" baseline="30000" dirty="0" smtClean="0">
                <a:solidFill>
                  <a:srgbClr val="376092"/>
                </a:solidFill>
              </a:rPr>
              <a:t>-</a:t>
            </a:r>
            <a:r>
              <a:rPr lang="en-US" dirty="0" smtClean="0">
                <a:solidFill>
                  <a:srgbClr val="376092"/>
                </a:solidFill>
              </a:rPr>
              <a:t>) isotope ratios (</a:t>
            </a:r>
            <a:r>
              <a:rPr lang="en-US" baseline="30000" dirty="0" smtClean="0">
                <a:solidFill>
                  <a:srgbClr val="376092"/>
                </a:solidFill>
              </a:rPr>
              <a:t>17</a:t>
            </a:r>
            <a:r>
              <a:rPr lang="en-US" dirty="0" smtClean="0">
                <a:solidFill>
                  <a:srgbClr val="376092"/>
                </a:solidFill>
              </a:rPr>
              <a:t>O/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</a:t>
            </a:r>
            <a:r>
              <a:rPr lang="en-US" baseline="30000" dirty="0" smtClean="0">
                <a:solidFill>
                  <a:srgbClr val="376092"/>
                </a:solidFill>
              </a:rPr>
              <a:t>18</a:t>
            </a:r>
            <a:r>
              <a:rPr lang="en-US" dirty="0" smtClean="0">
                <a:solidFill>
                  <a:srgbClr val="376092"/>
                </a:solidFill>
              </a:rPr>
              <a:t>O/</a:t>
            </a:r>
            <a:r>
              <a:rPr lang="en-US" baseline="30000" dirty="0" smtClean="0">
                <a:solidFill>
                  <a:srgbClr val="376092"/>
                </a:solidFill>
              </a:rPr>
              <a:t>16</a:t>
            </a:r>
            <a:r>
              <a:rPr lang="en-US" dirty="0" smtClean="0">
                <a:solidFill>
                  <a:srgbClr val="376092"/>
                </a:solidFill>
              </a:rPr>
              <a:t>O, and</a:t>
            </a:r>
            <a:r>
              <a:rPr lang="en-US" baseline="30000" dirty="0" smtClean="0">
                <a:solidFill>
                  <a:srgbClr val="376092"/>
                </a:solidFill>
              </a:rPr>
              <a:t> 15</a:t>
            </a:r>
            <a:r>
              <a:rPr lang="en-US" dirty="0" smtClean="0">
                <a:solidFill>
                  <a:srgbClr val="376092"/>
                </a:solidFill>
              </a:rPr>
              <a:t>N/</a:t>
            </a:r>
            <a:r>
              <a:rPr lang="en-US" baseline="30000" dirty="0" smtClean="0">
                <a:solidFill>
                  <a:srgbClr val="376092"/>
                </a:solidFill>
              </a:rPr>
              <a:t>14</a:t>
            </a:r>
            <a:r>
              <a:rPr lang="en-US" dirty="0" smtClean="0">
                <a:solidFill>
                  <a:srgbClr val="376092"/>
                </a:solidFill>
              </a:rPr>
              <a:t>N) serve as interpretive tools to quantify NO</a:t>
            </a:r>
            <a:r>
              <a:rPr lang="en-US" baseline="-25000" dirty="0" smtClean="0">
                <a:solidFill>
                  <a:srgbClr val="376092"/>
                </a:solidFill>
              </a:rPr>
              <a:t>X</a:t>
            </a:r>
            <a:r>
              <a:rPr lang="en-US" dirty="0" smtClean="0">
                <a:solidFill>
                  <a:srgbClr val="376092"/>
                </a:solidFill>
              </a:rPr>
              <a:t> sources and removal mechanisms</a:t>
            </a:r>
            <a:endParaRPr lang="en-US" baseline="-25000" dirty="0" smtClean="0">
              <a:solidFill>
                <a:srgbClr val="376092"/>
              </a:solidFill>
            </a:endParaRPr>
          </a:p>
          <a:p>
            <a:r>
              <a:rPr lang="en-US" dirty="0" smtClean="0">
                <a:solidFill>
                  <a:srgbClr val="376092"/>
                </a:solidFill>
              </a:rPr>
              <a:t>Delta (</a:t>
            </a:r>
            <a:r>
              <a:rPr lang="en-US" dirty="0" err="1" smtClean="0">
                <a:solidFill>
                  <a:srgbClr val="376092"/>
                </a:solidFill>
              </a:rPr>
              <a:t>δ</a:t>
            </a:r>
            <a:r>
              <a:rPr lang="en-US" dirty="0" smtClean="0">
                <a:solidFill>
                  <a:srgbClr val="376092"/>
                </a:solidFill>
              </a:rPr>
              <a:t> and </a:t>
            </a:r>
            <a:r>
              <a:rPr lang="en-US" dirty="0" err="1" smtClean="0">
                <a:solidFill>
                  <a:srgbClr val="376092"/>
                </a:solidFill>
              </a:rPr>
              <a:t>Δ</a:t>
            </a:r>
            <a:r>
              <a:rPr lang="en-US" dirty="0" smtClean="0">
                <a:solidFill>
                  <a:srgbClr val="376092"/>
                </a:solidFill>
              </a:rPr>
              <a:t>) values in units of “per mil” (‰)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376092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37609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15" y="152947"/>
            <a:ext cx="1045285" cy="1018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50228"/>
            <a:ext cx="1079501" cy="1021063"/>
          </a:xfrm>
          <a:prstGeom prst="rect">
            <a:avLst/>
          </a:prstGeom>
          <a:scene3d>
            <a:camera prst="orthographicFront">
              <a:rot lat="0" lon="1002000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2508976" y="5590282"/>
            <a:ext cx="41260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0253F"/>
                </a:solidFill>
              </a:rPr>
              <a:t>Δ</a:t>
            </a:r>
            <a:r>
              <a:rPr lang="en-US" sz="3200" baseline="30000" dirty="0" smtClean="0">
                <a:solidFill>
                  <a:srgbClr val="10253F"/>
                </a:solidFill>
              </a:rPr>
              <a:t>17</a:t>
            </a:r>
            <a:r>
              <a:rPr lang="en-US" sz="3200" dirty="0" smtClean="0">
                <a:solidFill>
                  <a:srgbClr val="10253F"/>
                </a:solidFill>
              </a:rPr>
              <a:t>O = δ</a:t>
            </a:r>
            <a:r>
              <a:rPr lang="en-US" sz="3200" baseline="30000" dirty="0" smtClean="0">
                <a:solidFill>
                  <a:srgbClr val="10253F"/>
                </a:solidFill>
              </a:rPr>
              <a:t>17</a:t>
            </a:r>
            <a:r>
              <a:rPr lang="en-US" sz="3200" dirty="0" smtClean="0">
                <a:solidFill>
                  <a:srgbClr val="10253F"/>
                </a:solidFill>
              </a:rPr>
              <a:t>O - 0.52*δ</a:t>
            </a:r>
            <a:r>
              <a:rPr lang="en-US" sz="3200" baseline="30000" dirty="0" smtClean="0">
                <a:solidFill>
                  <a:srgbClr val="10253F"/>
                </a:solidFill>
              </a:rPr>
              <a:t>18</a:t>
            </a:r>
            <a:r>
              <a:rPr lang="en-US" sz="3200" dirty="0" smtClean="0">
                <a:solidFill>
                  <a:srgbClr val="10253F"/>
                </a:solidFill>
              </a:rPr>
              <a:t>O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Oxygen Isotope “Anomaly” 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(Δ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O) of Ozone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0150" y="6457960"/>
            <a:ext cx="420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10253F"/>
                </a:solidFill>
              </a:rPr>
              <a:t>Thiemens</a:t>
            </a:r>
            <a:r>
              <a:rPr lang="en-US" sz="1600" dirty="0" smtClean="0">
                <a:solidFill>
                  <a:srgbClr val="10253F"/>
                </a:solidFill>
              </a:rPr>
              <a:t>, 2006, </a:t>
            </a:r>
            <a:r>
              <a:rPr lang="en-US" sz="1600" i="1" dirty="0" err="1" smtClean="0">
                <a:solidFill>
                  <a:srgbClr val="10253F"/>
                </a:solidFill>
              </a:rPr>
              <a:t>Annu</a:t>
            </a:r>
            <a:r>
              <a:rPr lang="en-US" sz="1600" i="1" dirty="0" smtClean="0">
                <a:solidFill>
                  <a:srgbClr val="10253F"/>
                </a:solidFill>
              </a:rPr>
              <a:t>. Rev. Earth Planet Sci.</a:t>
            </a:r>
            <a:endParaRPr lang="en-US" sz="1600" i="1" dirty="0">
              <a:solidFill>
                <a:srgbClr val="10253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0675" y="2667000"/>
            <a:ext cx="606425" cy="203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7975" y="2450812"/>
            <a:ext cx="8826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13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tropo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40" y="1409700"/>
            <a:ext cx="6963901" cy="501016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5554659" y="3613666"/>
            <a:ext cx="1787531" cy="738664"/>
            <a:chOff x="5554659" y="3613666"/>
            <a:chExt cx="1787531" cy="738664"/>
          </a:xfrm>
        </p:grpSpPr>
        <p:sp>
          <p:nvSpPr>
            <p:cNvPr id="14" name="Rectangle 13"/>
            <p:cNvSpPr/>
            <p:nvPr/>
          </p:nvSpPr>
          <p:spPr>
            <a:xfrm>
              <a:off x="5554659" y="3613666"/>
              <a:ext cx="17875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rgbClr val="10253F"/>
                  </a:solidFill>
                </a:rPr>
                <a:t>δ</a:t>
              </a:r>
              <a:r>
                <a:rPr lang="en-US" baseline="30000" dirty="0" smtClean="0">
                  <a:solidFill>
                    <a:srgbClr val="10253F"/>
                  </a:solidFill>
                </a:rPr>
                <a:t>17</a:t>
              </a:r>
              <a:r>
                <a:rPr lang="en-US" dirty="0" smtClean="0">
                  <a:solidFill>
                    <a:srgbClr val="10253F"/>
                  </a:solidFill>
                </a:rPr>
                <a:t>O = 0.52*δ</a:t>
              </a:r>
              <a:r>
                <a:rPr lang="en-US" baseline="30000" dirty="0" smtClean="0">
                  <a:solidFill>
                    <a:srgbClr val="10253F"/>
                  </a:solidFill>
                </a:rPr>
                <a:t>18</a:t>
              </a:r>
              <a:r>
                <a:rPr lang="en-US" dirty="0" smtClean="0">
                  <a:solidFill>
                    <a:srgbClr val="10253F"/>
                  </a:solidFill>
                </a:rPr>
                <a:t>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89576" y="3982998"/>
              <a:ext cx="960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rgbClr val="10253F"/>
                  </a:solidFill>
                </a:rPr>
                <a:t>Δ</a:t>
              </a:r>
              <a:r>
                <a:rPr lang="en-US" baseline="30000" dirty="0" smtClean="0">
                  <a:solidFill>
                    <a:srgbClr val="10253F"/>
                  </a:solidFill>
                </a:rPr>
                <a:t>17</a:t>
              </a:r>
              <a:r>
                <a:rPr lang="en-US" dirty="0" smtClean="0">
                  <a:solidFill>
                    <a:srgbClr val="10253F"/>
                  </a:solidFill>
                </a:rPr>
                <a:t>O = 0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551506" y="3599934"/>
            <a:ext cx="167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 = 20-35 ‰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" y="249617"/>
            <a:ext cx="88138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Isotope Transfer During NO</a:t>
            </a:r>
            <a:r>
              <a:rPr lang="en-US" sz="4000" baseline="-25000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Oxidation</a:t>
            </a:r>
            <a:endParaRPr lang="en-US" sz="4000" baseline="-25000" dirty="0">
              <a:solidFill>
                <a:srgbClr val="10253F"/>
              </a:solidFill>
            </a:endParaRPr>
          </a:p>
        </p:txBody>
      </p:sp>
      <p:cxnSp>
        <p:nvCxnSpPr>
          <p:cNvPr id="14" name="Straight Connector 13"/>
          <p:cNvCxnSpPr>
            <a:stCxn id="11" idx="0"/>
          </p:cNvCxnSpPr>
          <p:nvPr/>
        </p:nvCxnSpPr>
        <p:spPr>
          <a:xfrm rot="16200000" flipV="1">
            <a:off x="-194308" y="3035129"/>
            <a:ext cx="1948931" cy="12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459252" y="2850919"/>
            <a:ext cx="590244" cy="3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/>
          <p:cNvGrpSpPr/>
          <p:nvPr/>
        </p:nvGrpSpPr>
        <p:grpSpPr>
          <a:xfrm>
            <a:off x="396330" y="2015699"/>
            <a:ext cx="8493670" cy="4219828"/>
            <a:chOff x="396330" y="2390644"/>
            <a:chExt cx="8493670" cy="4219828"/>
          </a:xfrm>
        </p:grpSpPr>
        <p:grpSp>
          <p:nvGrpSpPr>
            <p:cNvPr id="120" name="Group 119"/>
            <p:cNvGrpSpPr/>
            <p:nvPr/>
          </p:nvGrpSpPr>
          <p:grpSpPr>
            <a:xfrm>
              <a:off x="532204" y="2390644"/>
              <a:ext cx="7425056" cy="3134972"/>
              <a:chOff x="858769" y="2390644"/>
              <a:chExt cx="7425056" cy="313497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343408" y="2714794"/>
                <a:ext cx="578153" cy="60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" name="Group 112"/>
              <p:cNvGrpSpPr/>
              <p:nvPr/>
            </p:nvGrpSpPr>
            <p:grpSpPr>
              <a:xfrm>
                <a:off x="858769" y="2390644"/>
                <a:ext cx="7425056" cy="3134972"/>
                <a:chOff x="1233714" y="3249389"/>
                <a:chExt cx="7425056" cy="3134972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1233714" y="3265148"/>
                  <a:ext cx="2607165" cy="3083816"/>
                  <a:chOff x="1233714" y="3216768"/>
                  <a:chExt cx="2607165" cy="3083816"/>
                </a:xfrm>
              </p:grpSpPr>
              <p:cxnSp>
                <p:nvCxnSpPr>
                  <p:cNvPr id="30" name="Straight Arrow Connector 29"/>
                  <p:cNvCxnSpPr>
                    <a:endCxn id="22" idx="0"/>
                  </p:cNvCxnSpPr>
                  <p:nvPr/>
                </p:nvCxnSpPr>
                <p:spPr>
                  <a:xfrm rot="16200000" flipH="1">
                    <a:off x="2754122" y="3995835"/>
                    <a:ext cx="1511904" cy="157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1233714" y="3216768"/>
                    <a:ext cx="2607165" cy="3083816"/>
                    <a:chOff x="1233714" y="3240958"/>
                    <a:chExt cx="2607165" cy="3083816"/>
                  </a:xfrm>
                </p:grpSpPr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1233714" y="5225142"/>
                      <a:ext cx="508000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900" b="1" dirty="0" smtClean="0">
                          <a:solidFill>
                            <a:srgbClr val="3B16FF"/>
                          </a:solidFill>
                        </a:rPr>
                        <a:t>NO</a:t>
                      </a:r>
                      <a:endParaRPr lang="en-US" sz="1900" b="1" dirty="0">
                        <a:solidFill>
                          <a:srgbClr val="3B16FF"/>
                        </a:solidFill>
                      </a:endParaRPr>
                    </a:p>
                  </p:txBody>
                </p:sp>
                <p:cxnSp>
                  <p:nvCxnSpPr>
                    <p:cNvPr id="16" name="Elbow Connector 15"/>
                    <p:cNvCxnSpPr>
                      <a:endCxn id="22" idx="1"/>
                    </p:cNvCxnSpPr>
                    <p:nvPr/>
                  </p:nvCxnSpPr>
                  <p:spPr>
                    <a:xfrm>
                      <a:off x="1499205" y="4778224"/>
                      <a:ext cx="1695789" cy="197977"/>
                    </a:xfrm>
                    <a:prstGeom prst="bentConnector3">
                      <a:avLst>
                        <a:gd name="adj1" fmla="val 50000"/>
                      </a:avLst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1785255" y="4385732"/>
                      <a:ext cx="508000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9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900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900" b="1" baseline="-250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cxnSp>
                  <p:nvCxnSpPr>
                    <p:cNvPr id="19" name="Elbow Connector 18"/>
                    <p:cNvCxnSpPr/>
                    <p:nvPr/>
                  </p:nvCxnSpPr>
                  <p:spPr>
                    <a:xfrm rot="5400000" flipH="1" flipV="1">
                      <a:off x="1816274" y="3758736"/>
                      <a:ext cx="831421" cy="533790"/>
                    </a:xfrm>
                    <a:prstGeom prst="bentConnector3">
                      <a:avLst>
                        <a:gd name="adj1" fmla="val 50000"/>
                      </a:avLst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1990876" y="4013282"/>
                      <a:ext cx="508000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9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X</a:t>
                      </a:r>
                      <a:endParaRPr lang="en-US" sz="19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272731" y="3240958"/>
                      <a:ext cx="508000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9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XO</a:t>
                      </a:r>
                      <a:endParaRPr lang="en-US" sz="19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194994" y="4783840"/>
                      <a:ext cx="645885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900" b="1" dirty="0" smtClean="0">
                          <a:solidFill>
                            <a:srgbClr val="008000"/>
                          </a:solidFill>
                        </a:rPr>
                        <a:t>NO</a:t>
                      </a:r>
                      <a:r>
                        <a:rPr lang="en-US" sz="1900" b="1" baseline="-250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en-US" sz="1900" b="1" dirty="0">
                        <a:solidFill>
                          <a:srgbClr val="008000"/>
                        </a:solidFill>
                      </a:endParaRPr>
                    </a:p>
                  </p:txBody>
                </p: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>
                      <a:off x="1462314" y="3268132"/>
                      <a:ext cx="2067078" cy="158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hape 31"/>
                    <p:cNvCxnSpPr>
                      <a:endCxn id="22" idx="2"/>
                    </p:cNvCxnSpPr>
                    <p:nvPr/>
                  </p:nvCxnSpPr>
                  <p:spPr>
                    <a:xfrm flipV="1">
                      <a:off x="1506499" y="5168561"/>
                      <a:ext cx="2011438" cy="1156213"/>
                    </a:xfrm>
                    <a:prstGeom prst="bentConnector2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242455" y="5924650"/>
                      <a:ext cx="645885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9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RO</a:t>
                      </a:r>
                      <a:r>
                        <a:rPr lang="en-US" sz="1900" b="1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19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37" name="Elbow Connector 36"/>
                <p:cNvCxnSpPr/>
                <p:nvPr/>
              </p:nvCxnSpPr>
              <p:spPr>
                <a:xfrm flipV="1">
                  <a:off x="3731734" y="4775245"/>
                  <a:ext cx="1636124" cy="237846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4671180" y="4719559"/>
                  <a:ext cx="50800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XO</a:t>
                  </a:r>
                  <a:endParaRPr lang="en-US" sz="19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367858" y="4557484"/>
                  <a:ext cx="97004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XO</a:t>
                  </a:r>
                  <a:r>
                    <a:rPr lang="en-US" sz="1900" b="1" dirty="0" smtClean="0">
                      <a:solidFill>
                        <a:srgbClr val="008000"/>
                      </a:solidFill>
                    </a:rPr>
                    <a:t>NO</a:t>
                  </a:r>
                  <a:r>
                    <a:rPr lang="en-US" sz="1900" b="1" baseline="-25000" dirty="0" smtClean="0">
                      <a:solidFill>
                        <a:srgbClr val="008000"/>
                      </a:solidFill>
                    </a:rPr>
                    <a:t>2</a:t>
                  </a:r>
                  <a:endParaRPr lang="en-US" sz="1900" b="1" dirty="0">
                    <a:solidFill>
                      <a:srgbClr val="008000"/>
                    </a:solidFill>
                  </a:endParaRPr>
                </a:p>
              </p:txBody>
            </p:sp>
            <p:cxnSp>
              <p:nvCxnSpPr>
                <p:cNvPr id="42" name="Shape 41"/>
                <p:cNvCxnSpPr/>
                <p:nvPr/>
              </p:nvCxnSpPr>
              <p:spPr>
                <a:xfrm flipV="1">
                  <a:off x="5266262" y="3877736"/>
                  <a:ext cx="1169606" cy="206876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3029857" y="5219095"/>
                  <a:ext cx="22860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4726816" y="3868058"/>
                  <a:ext cx="645885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 dirty="0" smtClean="0">
                      <a:solidFill>
                        <a:srgbClr val="FF0000"/>
                      </a:solidFill>
                    </a:rPr>
                    <a:t>NO</a:t>
                  </a:r>
                  <a:r>
                    <a:rPr lang="en-US" sz="1900" b="1" baseline="-25000" dirty="0" smtClean="0">
                      <a:solidFill>
                        <a:srgbClr val="FF0000"/>
                      </a:solidFill>
                    </a:rPr>
                    <a:t>3</a:t>
                  </a:r>
                  <a:endParaRPr lang="en-US" sz="19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6393533" y="3685375"/>
                  <a:ext cx="97004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 dirty="0" smtClean="0">
                      <a:solidFill>
                        <a:srgbClr val="FF0000"/>
                      </a:solidFill>
                    </a:rPr>
                    <a:t>N</a:t>
                  </a:r>
                  <a:r>
                    <a:rPr lang="en-US" sz="1900" b="1" baseline="-25000" dirty="0" smtClean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900" b="1" dirty="0" smtClean="0">
                      <a:solidFill>
                        <a:srgbClr val="FF0000"/>
                      </a:solidFill>
                    </a:rPr>
                    <a:t>O</a:t>
                  </a:r>
                  <a:r>
                    <a:rPr lang="en-US" sz="1900" b="1" baseline="-25000" dirty="0" smtClean="0">
                      <a:solidFill>
                        <a:srgbClr val="FF0000"/>
                      </a:solidFill>
                    </a:rPr>
                    <a:t>5</a:t>
                  </a:r>
                  <a:endParaRPr lang="en-US" sz="19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4995335" y="3289894"/>
                  <a:ext cx="3120570" cy="1050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rot="5400000">
                  <a:off x="7306921" y="4100286"/>
                  <a:ext cx="1644162" cy="79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4235751" y="4078517"/>
                  <a:ext cx="50800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 dirty="0" smtClean="0">
                      <a:solidFill>
                        <a:srgbClr val="FF0000"/>
                      </a:solidFill>
                    </a:rPr>
                    <a:t>O</a:t>
                  </a:r>
                  <a:r>
                    <a:rPr lang="en-US" sz="1900" b="1" baseline="-25000" dirty="0" smtClean="0">
                      <a:solidFill>
                        <a:srgbClr val="FF0000"/>
                      </a:solidFill>
                    </a:rPr>
                    <a:t>3</a:t>
                  </a:r>
                  <a:endParaRPr lang="en-US" sz="1900" b="1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5254169" y="3693887"/>
                  <a:ext cx="645885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 dirty="0" smtClean="0">
                      <a:solidFill>
                        <a:srgbClr val="008000"/>
                      </a:solidFill>
                    </a:rPr>
                    <a:t>NO</a:t>
                  </a:r>
                  <a:r>
                    <a:rPr lang="en-US" sz="1900" b="1" baseline="-25000" dirty="0" smtClean="0">
                      <a:solidFill>
                        <a:srgbClr val="008000"/>
                      </a:solidFill>
                    </a:rPr>
                    <a:t>2</a:t>
                  </a:r>
                  <a:endParaRPr lang="en-US" sz="19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985925" y="3249389"/>
                  <a:ext cx="645885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RH</a:t>
                  </a:r>
                  <a:endParaRPr lang="en-US" sz="19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4172857" y="6350000"/>
                  <a:ext cx="3955143" cy="1209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6015934" y="5999640"/>
                  <a:ext cx="645885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 dirty="0" smtClean="0">
                      <a:solidFill>
                        <a:srgbClr val="0000FF"/>
                      </a:solidFill>
                    </a:rPr>
                    <a:t>OH</a:t>
                  </a:r>
                  <a:endParaRPr lang="en-US" sz="19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838636" y="3350989"/>
                  <a:ext cx="141031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 dirty="0" smtClean="0">
                      <a:solidFill>
                        <a:srgbClr val="FF0000"/>
                      </a:solidFill>
                    </a:rPr>
                    <a:t>Nighttime</a:t>
                  </a:r>
                  <a:endParaRPr lang="en-US" sz="1900" b="1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6978088" y="5919923"/>
                  <a:ext cx="141031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 dirty="0" smtClean="0">
                      <a:solidFill>
                        <a:srgbClr val="0000FF"/>
                      </a:solidFill>
                    </a:rPr>
                    <a:t>Daytime</a:t>
                  </a:r>
                  <a:endParaRPr lang="en-US" sz="1900" b="1" baseline="-25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841341" y="4885268"/>
                  <a:ext cx="817429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 dirty="0" smtClean="0">
                      <a:solidFill>
                        <a:srgbClr val="FF0000"/>
                      </a:solidFill>
                    </a:rPr>
                    <a:t>HNO</a:t>
                  </a:r>
                  <a:r>
                    <a:rPr lang="en-US" sz="1900" b="1" baseline="-25000" dirty="0" smtClean="0">
                      <a:solidFill>
                        <a:srgbClr val="FF0000"/>
                      </a:solidFill>
                    </a:rPr>
                    <a:t>3</a:t>
                  </a:r>
                  <a:endParaRPr lang="en-US" sz="19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6" name="Elbow Connector 75"/>
                <p:cNvCxnSpPr/>
                <p:nvPr/>
              </p:nvCxnSpPr>
              <p:spPr>
                <a:xfrm>
                  <a:off x="6231462" y="4786130"/>
                  <a:ext cx="1626813" cy="413659"/>
                </a:xfrm>
                <a:prstGeom prst="bentConnector3">
                  <a:avLst>
                    <a:gd name="adj1" fmla="val 50000"/>
                  </a:avLst>
                </a:prstGeom>
                <a:ln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Group 98"/>
                <p:cNvGrpSpPr/>
                <p:nvPr/>
              </p:nvGrpSpPr>
              <p:grpSpPr>
                <a:xfrm>
                  <a:off x="6988620" y="3894670"/>
                  <a:ext cx="868440" cy="1109089"/>
                  <a:chOff x="6988620" y="3894670"/>
                  <a:chExt cx="868440" cy="1109089"/>
                </a:xfrm>
              </p:grpSpPr>
              <p:cxnSp>
                <p:nvCxnSpPr>
                  <p:cNvPr id="94" name="Elbow Connector 93"/>
                  <p:cNvCxnSpPr/>
                  <p:nvPr/>
                </p:nvCxnSpPr>
                <p:spPr>
                  <a:xfrm rot="16200000" flipH="1">
                    <a:off x="7003760" y="4150460"/>
                    <a:ext cx="1109089" cy="597510"/>
                  </a:xfrm>
                  <a:prstGeom prst="bentConnector2">
                    <a:avLst/>
                  </a:prstGeom>
                  <a:ln>
                    <a:prstDash val="sysDash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6988620" y="3906765"/>
                    <a:ext cx="253995" cy="1588"/>
                  </a:xfrm>
                  <a:prstGeom prst="line">
                    <a:avLst/>
                  </a:prstGeom>
                  <a:ln>
                    <a:prstDash val="sys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Straight Arrow Connector 100"/>
                <p:cNvCxnSpPr/>
                <p:nvPr/>
              </p:nvCxnSpPr>
              <p:spPr>
                <a:xfrm rot="5400000" flipH="1" flipV="1">
                  <a:off x="7576505" y="5798505"/>
                  <a:ext cx="110299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7" name="Straight Connector 116"/>
            <p:cNvCxnSpPr/>
            <p:nvPr/>
          </p:nvCxnSpPr>
          <p:spPr>
            <a:xfrm>
              <a:off x="396330" y="5016806"/>
              <a:ext cx="8493670" cy="1588"/>
            </a:xfrm>
            <a:prstGeom prst="line">
              <a:avLst/>
            </a:prstGeom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7479686" y="5282456"/>
              <a:ext cx="14103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0000FF"/>
                  </a:solidFill>
                </a:rPr>
                <a:t>Lower Δ</a:t>
              </a:r>
              <a:r>
                <a:rPr lang="en-US" sz="2000" b="1" baseline="30000" dirty="0" smtClean="0">
                  <a:solidFill>
                    <a:srgbClr val="0000FF"/>
                  </a:solidFill>
                </a:rPr>
                <a:t>17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O Transfer</a:t>
              </a:r>
              <a:endParaRPr lang="en-US" sz="20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395040" y="3195673"/>
              <a:ext cx="1494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FF0000"/>
                  </a:solidFill>
                </a:rPr>
                <a:t>Higher Δ</a:t>
              </a:r>
              <a:r>
                <a:rPr lang="en-US" sz="2000" b="1" baseline="30000" dirty="0" smtClean="0">
                  <a:solidFill>
                    <a:srgbClr val="FF0000"/>
                  </a:solidFill>
                </a:rPr>
                <a:t>17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O Transfer</a:t>
              </a:r>
              <a:endParaRPr lang="en-US" sz="2000" b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 rot="5400000">
              <a:off x="1163664" y="4520418"/>
              <a:ext cx="4178520" cy="1588"/>
            </a:xfrm>
            <a:prstGeom prst="line">
              <a:avLst/>
            </a:prstGeom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441844" y="6110664"/>
              <a:ext cx="258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chemeClr val="tx2">
                      <a:lumMod val="50000"/>
                    </a:schemeClr>
                  </a:solidFill>
                </a:rPr>
                <a:t>time scale: minutes</a:t>
              </a:r>
              <a:endParaRPr lang="en-US" sz="2400" i="1" baseline="-25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694097" y="6121160"/>
              <a:ext cx="2265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chemeClr val="tx2">
                      <a:lumMod val="50000"/>
                    </a:schemeClr>
                  </a:solidFill>
                </a:rPr>
                <a:t>hours to days</a:t>
              </a:r>
              <a:endParaRPr lang="en-US" sz="2400" i="1" baseline="-25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5726267" y="3028578"/>
            <a:ext cx="19408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chemeClr val="tx2">
                    <a:lumMod val="50000"/>
                  </a:schemeClr>
                </a:solidFill>
              </a:rPr>
              <a:t>heterogeneous</a:t>
            </a:r>
            <a:endParaRPr lang="en-US" sz="1900" b="1" i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16200000" flipV="1">
            <a:off x="410280" y="4752478"/>
            <a:ext cx="75344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O of Atmospheric Nitrate as a Useful Tool in Atmospheric Chemistry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68949" y="6056412"/>
            <a:ext cx="2466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10253F"/>
                </a:solidFill>
              </a:rPr>
              <a:t>Morin et al., 2008, </a:t>
            </a:r>
            <a:r>
              <a:rPr lang="en-US" sz="1600" i="1" dirty="0" smtClean="0">
                <a:solidFill>
                  <a:srgbClr val="10253F"/>
                </a:solidFill>
              </a:rPr>
              <a:t>Science</a:t>
            </a:r>
            <a:endParaRPr lang="en-US" sz="1600" i="1" dirty="0">
              <a:solidFill>
                <a:srgbClr val="10253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409700"/>
            <a:ext cx="25273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900" i="1" dirty="0" smtClean="0">
                <a:solidFill>
                  <a:srgbClr val="FF0000"/>
                </a:solidFill>
              </a:rPr>
              <a:t>Seasonal minimum values concurrent with low O</a:t>
            </a:r>
            <a:r>
              <a:rPr lang="en-US" sz="1900" i="1" baseline="-25000" dirty="0" smtClean="0">
                <a:solidFill>
                  <a:srgbClr val="FF0000"/>
                </a:solidFill>
              </a:rPr>
              <a:t>3</a:t>
            </a:r>
            <a:r>
              <a:rPr lang="en-US" sz="1900" i="1" dirty="0" smtClean="0">
                <a:solidFill>
                  <a:srgbClr val="FF0000"/>
                </a:solidFill>
              </a:rPr>
              <a:t> (polar day, daytime chemistry)</a:t>
            </a:r>
            <a:endParaRPr lang="en-US" sz="19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3005435"/>
            <a:ext cx="25273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900" i="1" dirty="0" smtClean="0">
                <a:solidFill>
                  <a:srgbClr val="FF0000"/>
                </a:solidFill>
              </a:rPr>
              <a:t>Δ</a:t>
            </a:r>
            <a:r>
              <a:rPr lang="en-US" sz="1900" i="1" baseline="30000" dirty="0" smtClean="0">
                <a:solidFill>
                  <a:srgbClr val="FF0000"/>
                </a:solidFill>
              </a:rPr>
              <a:t>17</a:t>
            </a:r>
            <a:r>
              <a:rPr lang="en-US" sz="1900" i="1" dirty="0" smtClean="0">
                <a:solidFill>
                  <a:srgbClr val="FF0000"/>
                </a:solidFill>
              </a:rPr>
              <a:t>O (NO</a:t>
            </a:r>
            <a:r>
              <a:rPr lang="en-US" sz="1900" i="1" baseline="-25000" dirty="0" smtClean="0">
                <a:solidFill>
                  <a:srgbClr val="FF0000"/>
                </a:solidFill>
              </a:rPr>
              <a:t>3</a:t>
            </a:r>
            <a:r>
              <a:rPr lang="en-US" sz="1900" i="1" baseline="30000" dirty="0" smtClean="0">
                <a:solidFill>
                  <a:srgbClr val="FF0000"/>
                </a:solidFill>
              </a:rPr>
              <a:t>-</a:t>
            </a:r>
            <a:r>
              <a:rPr lang="en-US" sz="1900" i="1" dirty="0" smtClean="0">
                <a:solidFill>
                  <a:srgbClr val="FF0000"/>
                </a:solidFill>
              </a:rPr>
              <a:t>) values higher in winter due to increased interaction with O</a:t>
            </a:r>
            <a:r>
              <a:rPr lang="en-US" sz="1900" i="1" baseline="-25000" dirty="0" smtClean="0">
                <a:solidFill>
                  <a:srgbClr val="FF0000"/>
                </a:solidFill>
              </a:rPr>
              <a:t>3</a:t>
            </a:r>
            <a:r>
              <a:rPr lang="en-US" sz="1900" i="1" dirty="0" smtClean="0">
                <a:solidFill>
                  <a:srgbClr val="FF0000"/>
                </a:solidFill>
              </a:rPr>
              <a:t> (polar night)</a:t>
            </a:r>
            <a:endParaRPr lang="en-US" sz="19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642584"/>
            <a:ext cx="25273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900" i="1" dirty="0" smtClean="0">
                <a:solidFill>
                  <a:srgbClr val="FF0000"/>
                </a:solidFill>
              </a:rPr>
              <a:t>Seasonal maxima reflect interaction of </a:t>
            </a:r>
            <a:r>
              <a:rPr lang="en-US" sz="1900" i="1" dirty="0" err="1" smtClean="0">
                <a:solidFill>
                  <a:srgbClr val="FF0000"/>
                </a:solidFill>
              </a:rPr>
              <a:t>NO</a:t>
            </a:r>
            <a:r>
              <a:rPr lang="en-US" sz="1900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1900" i="1" dirty="0" smtClean="0">
                <a:solidFill>
                  <a:srgbClr val="FF0000"/>
                </a:solidFill>
              </a:rPr>
              <a:t> with </a:t>
            </a:r>
            <a:r>
              <a:rPr lang="en-US" sz="1900" i="1" dirty="0" err="1" smtClean="0">
                <a:solidFill>
                  <a:srgbClr val="FF0000"/>
                </a:solidFill>
              </a:rPr>
              <a:t>BrO</a:t>
            </a:r>
            <a:r>
              <a:rPr lang="en-US" sz="1900" i="1" dirty="0" smtClean="0">
                <a:solidFill>
                  <a:srgbClr val="FF0000"/>
                </a:solidFill>
              </a:rPr>
              <a:t> and are not predicted by O</a:t>
            </a:r>
            <a:r>
              <a:rPr lang="en-US" sz="1900" i="1" baseline="-25000" dirty="0" smtClean="0">
                <a:solidFill>
                  <a:srgbClr val="FF0000"/>
                </a:solidFill>
              </a:rPr>
              <a:t>3</a:t>
            </a:r>
            <a:r>
              <a:rPr lang="en-US" sz="1900" i="1" dirty="0" smtClean="0">
                <a:solidFill>
                  <a:srgbClr val="FF0000"/>
                </a:solidFill>
              </a:rPr>
              <a:t> chemistry alone</a:t>
            </a:r>
            <a:endParaRPr lang="en-US" sz="1900" i="1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28800"/>
            <a:ext cx="5623654" cy="408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 rot="5400000">
            <a:off x="7294084" y="3469496"/>
            <a:ext cx="1269600" cy="1530"/>
          </a:xfrm>
          <a:prstGeom prst="straightConnector1">
            <a:avLst/>
          </a:prstGeom>
          <a:ln w="539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359096" y="4141574"/>
            <a:ext cx="1113218" cy="1083204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06879" y="2648639"/>
            <a:ext cx="2079448" cy="1150315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688362" y="3566863"/>
            <a:ext cx="1269600" cy="1530"/>
          </a:xfrm>
          <a:prstGeom prst="straightConnector1">
            <a:avLst/>
          </a:prstGeom>
          <a:ln w="539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941882" y="4105061"/>
            <a:ext cx="1113218" cy="1083204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6823" y="127000"/>
            <a:ext cx="8229600" cy="1143000"/>
          </a:xfrm>
        </p:spPr>
        <p:txBody>
          <a:bodyPr anchor="ctr"/>
          <a:lstStyle/>
          <a:p>
            <a:r>
              <a:rPr lang="en-US" i="1" dirty="0" err="1" smtClean="0">
                <a:solidFill>
                  <a:srgbClr val="10253F"/>
                </a:solidFill>
              </a:rPr>
              <a:t>CalNex</a:t>
            </a:r>
            <a:r>
              <a:rPr lang="en-US" i="1" dirty="0" smtClean="0">
                <a:solidFill>
                  <a:srgbClr val="10253F"/>
                </a:solidFill>
              </a:rPr>
              <a:t> 2010</a:t>
            </a:r>
            <a:endParaRPr lang="en-US" i="1" dirty="0">
              <a:solidFill>
                <a:srgbClr val="10253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771944"/>
            <a:ext cx="4040188" cy="639762"/>
          </a:xfrm>
        </p:spPr>
        <p:txBody>
          <a:bodyPr>
            <a:normAutofit/>
          </a:bodyPr>
          <a:lstStyle/>
          <a:p>
            <a:r>
              <a:rPr lang="en-US" sz="2600" b="0" i="1" dirty="0" smtClean="0">
                <a:solidFill>
                  <a:srgbClr val="10253F"/>
                </a:solidFill>
              </a:rPr>
              <a:t>High Volume PM sampling</a:t>
            </a:r>
            <a:endParaRPr lang="en-US" sz="2600" b="0" i="1" dirty="0">
              <a:solidFill>
                <a:srgbClr val="10253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603500"/>
            <a:ext cx="4040188" cy="3951288"/>
          </a:xfrm>
        </p:spPr>
        <p:txBody>
          <a:bodyPr vert="horz"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63 sets of samples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coarse and fine fractions (1 μm cut-point)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26 sets from S. Cal. are 12 hour (day and night) collections (May 15 - 28)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daytime vs. nighttime chemistry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34 subsequent sets have lower sampling durations (May 29 - June 7)</a:t>
            </a:r>
          </a:p>
          <a:p>
            <a:pPr lvl="1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Content Placeholder 10" descr="Atlantis Pictur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5174" b="-15174"/>
          <a:stretch>
            <a:fillRect/>
          </a:stretch>
        </p:blipFill>
        <p:spPr>
          <a:xfrm>
            <a:off x="6860706" y="0"/>
            <a:ext cx="1931241" cy="1888004"/>
          </a:xfrm>
        </p:spPr>
      </p:pic>
      <p:grpSp>
        <p:nvGrpSpPr>
          <p:cNvPr id="30" name="Group 29"/>
          <p:cNvGrpSpPr/>
          <p:nvPr/>
        </p:nvGrpSpPr>
        <p:grpSpPr>
          <a:xfrm>
            <a:off x="5105400" y="2336800"/>
            <a:ext cx="4368800" cy="4208733"/>
            <a:chOff x="5473700" y="1201738"/>
            <a:chExt cx="3835400" cy="390743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3700" y="1201738"/>
              <a:ext cx="3454400" cy="3907436"/>
            </a:xfrm>
            <a:prstGeom prst="rect">
              <a:avLst/>
            </a:prstGeom>
          </p:spPr>
        </p:pic>
        <p:sp>
          <p:nvSpPr>
            <p:cNvPr id="22" name="4-Point Star 21"/>
            <p:cNvSpPr/>
            <p:nvPr/>
          </p:nvSpPr>
          <p:spPr>
            <a:xfrm>
              <a:off x="8001000" y="3668559"/>
              <a:ext cx="177800" cy="228600"/>
            </a:xfrm>
            <a:prstGeom prst="star4">
              <a:avLst/>
            </a:prstGeom>
            <a:solidFill>
              <a:srgbClr val="FFC20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64500" y="3553227"/>
              <a:ext cx="1244600" cy="242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LA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" name="4-Point Star 23"/>
            <p:cNvSpPr/>
            <p:nvPr/>
          </p:nvSpPr>
          <p:spPr>
            <a:xfrm>
              <a:off x="6553200" y="2188494"/>
              <a:ext cx="177800" cy="228600"/>
            </a:xfrm>
            <a:prstGeom prst="star4">
              <a:avLst/>
            </a:prstGeom>
            <a:solidFill>
              <a:srgbClr val="FFC20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80200" y="2023394"/>
              <a:ext cx="1752600" cy="242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San Francisco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8661400" y="4467627"/>
              <a:ext cx="177800" cy="228600"/>
            </a:xfrm>
            <a:prstGeom prst="star4">
              <a:avLst/>
            </a:prstGeom>
            <a:solidFill>
              <a:srgbClr val="FFC20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18400" y="4557375"/>
              <a:ext cx="1244600" cy="242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chemeClr val="tx2">
                      <a:lumMod val="50000"/>
                    </a:schemeClr>
                  </a:solidFill>
                </a:rPr>
                <a:t>San Diego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99" y="230654"/>
            <a:ext cx="1854201" cy="1390651"/>
          </a:xfrm>
          <a:prstGeom prst="rect">
            <a:avLst/>
          </a:prstGeom>
        </p:spPr>
      </p:pic>
      <p:sp>
        <p:nvSpPr>
          <p:cNvPr id="42" name="Connector 41"/>
          <p:cNvSpPr/>
          <p:nvPr/>
        </p:nvSpPr>
        <p:spPr>
          <a:xfrm rot="1453827">
            <a:off x="7211670" y="5152615"/>
            <a:ext cx="1478330" cy="442805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nector 43"/>
          <p:cNvSpPr/>
          <p:nvPr/>
        </p:nvSpPr>
        <p:spPr>
          <a:xfrm rot="6932217">
            <a:off x="5717567" y="2980523"/>
            <a:ext cx="1498846" cy="812839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E1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E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E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uiExpand="1" build="p"/>
      <p:bldP spid="42" grpId="0" animBg="1"/>
      <p:bldP spid="42" grpId="1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1533</Words>
  <Application>Microsoft Macintosh PowerPoint</Application>
  <PresentationFormat>On-screen Show (4:3)</PresentationFormat>
  <Paragraphs>283</Paragraphs>
  <Slides>33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Comprehensive Isotopic Composition of Atmospheric Nitrate during CalNex  </vt:lpstr>
      <vt:lpstr>Stable Isotope Basics</vt:lpstr>
      <vt:lpstr>Stable Isotope Basics</vt:lpstr>
      <vt:lpstr>Stable Isotope Basics</vt:lpstr>
      <vt:lpstr>Stable Isotope Basics</vt:lpstr>
      <vt:lpstr>The Oxygen Isotope “Anomaly”  (Δ17O) of Ozone</vt:lpstr>
      <vt:lpstr>Isotope Transfer During NOX Oxidation</vt:lpstr>
      <vt:lpstr>Δ17O of Atmospheric Nitrate as a Useful Tool in Atmospheric Chemistry</vt:lpstr>
      <vt:lpstr>CalNex 2010</vt:lpstr>
      <vt:lpstr>Atmospheric Nitrate Concentration  During CalNex</vt:lpstr>
      <vt:lpstr>Air Mass Origins during CalNex</vt:lpstr>
      <vt:lpstr>O3 and NOX during CalNex</vt:lpstr>
      <vt:lpstr>Particle Size Distribution of Nitrate</vt:lpstr>
      <vt:lpstr>Oxygen Isotope Anomaly (Δ17O) of Atmospheric Nitrate</vt:lpstr>
      <vt:lpstr>Δ17O (NO3-) - Diurnal Variations</vt:lpstr>
      <vt:lpstr>Δ17O (NO3-) - Diurnal Variations</vt:lpstr>
      <vt:lpstr>Lifetime Effect of Atmospheric Nitrate</vt:lpstr>
      <vt:lpstr>Δ17O (NO3-) - Diurnal Variations</vt:lpstr>
      <vt:lpstr>Δ17O (NO3-) - Diurnal Variations</vt:lpstr>
      <vt:lpstr>Pn and Pd </vt:lpstr>
      <vt:lpstr>Pn / (Pn + Pd) and Δ17O (NO3-) Co-evolve </vt:lpstr>
      <vt:lpstr>Pn / (Pn + Pd) and Δ17O (NO3-) Co-evolve  </vt:lpstr>
      <vt:lpstr>Towards a Better Understanding  of the CalNex  Δ17O (NO3-) Data</vt:lpstr>
      <vt:lpstr>δ15N and NOX Source Apportionment</vt:lpstr>
      <vt:lpstr>δ15N of Atmospheric Nitrate</vt:lpstr>
      <vt:lpstr>δ15N (NO3-): Coarse vs. Fine Particles</vt:lpstr>
      <vt:lpstr>Summary</vt:lpstr>
      <vt:lpstr>Summary</vt:lpstr>
      <vt:lpstr>Thank You!</vt:lpstr>
      <vt:lpstr>δ18O and δ17O</vt:lpstr>
      <vt:lpstr>The Oxygen Isotope “Anomaly”  (Δ17O) of Ozone</vt:lpstr>
      <vt:lpstr>Isotope Transfer During NOX Oxidation</vt:lpstr>
      <vt:lpstr>δ15N (NO3-) - Diurnal Variations</vt:lpstr>
    </vt:vector>
  </TitlesOfParts>
  <Company>LGGE / 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VICARS William</dc:creator>
  <cp:keywords/>
  <cp:lastModifiedBy>VICARS William</cp:lastModifiedBy>
  <cp:revision>123</cp:revision>
  <dcterms:created xsi:type="dcterms:W3CDTF">2011-01-11T17:11:30Z</dcterms:created>
  <dcterms:modified xsi:type="dcterms:W3CDTF">2011-01-11T22:12:07Z</dcterms:modified>
</cp:coreProperties>
</file>